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jpg" ContentType="image/jpeg"/>
  <Override PartName="/ppt/media/image8.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73" r:id="rId2"/>
    <p:sldId id="258" r:id="rId3"/>
    <p:sldId id="284" r:id="rId4"/>
    <p:sldId id="260" r:id="rId5"/>
    <p:sldId id="259" r:id="rId6"/>
    <p:sldId id="261" r:id="rId7"/>
    <p:sldId id="277" r:id="rId8"/>
    <p:sldId id="285" r:id="rId9"/>
    <p:sldId id="286" r:id="rId10"/>
    <p:sldId id="282" r:id="rId11"/>
    <p:sldId id="291" r:id="rId12"/>
    <p:sldId id="287" r:id="rId13"/>
    <p:sldId id="289" r:id="rId14"/>
    <p:sldId id="290" r:id="rId15"/>
    <p:sldId id="281" r:id="rId16"/>
  </p:sldIdLst>
  <p:sldSz cx="10693400" cy="756285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98" d="100"/>
          <a:sy n="98" d="100"/>
        </p:scale>
        <p:origin x="840"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231F20"/>
                </a:solidFill>
                <a:latin typeface="CoreSansC-35Light"/>
                <a:cs typeface="CoreSansC-35Ligh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586181"/>
            <a:ext cx="10692000" cy="6973823"/>
          </a:xfrm>
          <a:prstGeom prst="rect">
            <a:avLst/>
          </a:prstGeom>
          <a:blipFill>
            <a:blip r:embed="rId2" cstate="print"/>
            <a:stretch>
              <a:fillRect/>
            </a:stretch>
          </a:blipFill>
        </p:spPr>
        <p:txBody>
          <a:bodyPr wrap="square" lIns="0" tIns="0" rIns="0" bIns="0" rtlCol="0"/>
          <a:lstStyle/>
          <a:p>
            <a:endParaRPr/>
          </a:p>
        </p:txBody>
      </p:sp>
      <p:sp>
        <p:nvSpPr>
          <p:cNvPr id="17" name="bg object 17"/>
          <p:cNvSpPr/>
          <p:nvPr/>
        </p:nvSpPr>
        <p:spPr>
          <a:xfrm>
            <a:off x="1250403" y="1164005"/>
            <a:ext cx="183603" cy="183603"/>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500" b="0" i="0">
                <a:solidFill>
                  <a:srgbClr val="231F20"/>
                </a:solidFill>
                <a:latin typeface="CoreSansC-35Light"/>
                <a:cs typeface="CoreSansC-35Light"/>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0" i="0">
                <a:solidFill>
                  <a:srgbClr val="231F20"/>
                </a:solidFill>
                <a:latin typeface="CoreSansC-35Light"/>
                <a:cs typeface="CoreSansC-35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65"/>
            <a:ext cx="8370566" cy="755904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3299" y="423285"/>
            <a:ext cx="5783580" cy="558800"/>
          </a:xfrm>
          <a:prstGeom prst="rect">
            <a:avLst/>
          </a:prstGeom>
        </p:spPr>
        <p:txBody>
          <a:bodyPr wrap="square" lIns="0" tIns="0" rIns="0" bIns="0">
            <a:spAutoFit/>
          </a:bodyPr>
          <a:lstStyle>
            <a:lvl1pPr>
              <a:defRPr sz="3500" b="0" i="0">
                <a:solidFill>
                  <a:srgbClr val="231F20"/>
                </a:solidFill>
                <a:latin typeface="CoreSansC-35Light"/>
                <a:cs typeface="CoreSansC-35Light"/>
              </a:defRPr>
            </a:lvl1pPr>
          </a:lstStyle>
          <a:p>
            <a:endParaRPr/>
          </a:p>
        </p:txBody>
      </p:sp>
      <p:sp>
        <p:nvSpPr>
          <p:cNvPr id="3" name="Holder 3"/>
          <p:cNvSpPr>
            <a:spLocks noGrp="1"/>
          </p:cNvSpPr>
          <p:nvPr>
            <p:ph type="body" idx="1"/>
          </p:nvPr>
        </p:nvSpPr>
        <p:spPr>
          <a:xfrm>
            <a:off x="1433300" y="1204353"/>
            <a:ext cx="7826799" cy="16446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14-Sep-21</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ecoforceglobal.com/ufaqs/as-a-landowner-farmer-what-is-the-minimum-number-of-trees-i-can-plant-to-be-eligible-for-the-tree-planting-program/?u=Corp" TargetMode="External"/><Relationship Id="rId7" Type="http://schemas.openxmlformats.org/officeDocument/2006/relationships/hyperlink" Target="https://www.ecoforceglobal.com/ufaqs/do-i-need-to-have-an-understanding-of-regenerative-agriculture-to-be-considered/?u=Corp" TargetMode="Externa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s://www.ecoforceglobal.com/ufaqs/can-landowners-anywhere-in-the-world-participate/?u=Corp" TargetMode="External"/><Relationship Id="rId5" Type="http://schemas.openxmlformats.org/officeDocument/2006/relationships/hyperlink" Target="https://www.ecoforceglobal.com/ufaqs/how-will-ecoforce-support-my-farming-business/?u=Corp" TargetMode="External"/><Relationship Id="rId4" Type="http://schemas.openxmlformats.org/officeDocument/2006/relationships/hyperlink" Target="https://www.ecoforceglobal.com/ufaqs/what-sort-of-trees-will-you-plant/?u=Corp"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ecoforceglobal.com/ufaqs/who-is-responsible-for-watering-the-trees/?u=Corp" TargetMode="External"/><Relationship Id="rId3" Type="http://schemas.openxmlformats.org/officeDocument/2006/relationships/hyperlink" Target="https://www.ecoforceglobal.com/ufaqs/as-a-landowner-farmer-what-is-the-minimum-number-of-trees-i-can-plant-to-be-eligible-for-the-tree-planting-program/?u=Corp" TargetMode="External"/><Relationship Id="rId7" Type="http://schemas.openxmlformats.org/officeDocument/2006/relationships/hyperlink" Target="https://www.ecoforceglobal.com/ufaqs/what-happens-if-a-landowner-experiences-a-loss-of-tree-through-fire-or-flood-and-who-is-responsible-for-replanting-the-trees/?u=Corp" TargetMode="Externa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s://www.ecoforceglobal.com/ufaqs/who-determines-what-species-of-trees-are-planted/?u=Corp" TargetMode="External"/><Relationship Id="rId5" Type="http://schemas.openxmlformats.org/officeDocument/2006/relationships/hyperlink" Target="https://www.ecoforceglobal.com/ufaqs/how-are-the-planting-of-trees-prioritised/?u=Corp" TargetMode="External"/><Relationship Id="rId4" Type="http://schemas.openxmlformats.org/officeDocument/2006/relationships/hyperlink" Target="https://www.ecoforceglobal.com/ufaqs/what-will-happen-if-the-trees-then-become-considered-high-value-regrowth-at-anytime-after-the-2-year-period/?u=Corp"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coforceglobal.com/ufaqs/as-a-landowner-farmer-what-is-the-minimum-number-of-trees-i-can-plant-to-be-eligible-for-the-tree-planting-program/?u=Corp" TargetMode="External"/><Relationship Id="rId7" Type="http://schemas.openxmlformats.org/officeDocument/2006/relationships/hyperlink" Target="https://www.ecoforceglobal.com/landowners/?u=Corp" TargetMode="External"/><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hyperlink" Target="https://www.ecoforceglobal.com/ufaqs/will-cropping-and-grazing-be-considered-a-part-of-regenerative-agriculture/?u=Corp" TargetMode="External"/><Relationship Id="rId5" Type="http://schemas.openxmlformats.org/officeDocument/2006/relationships/hyperlink" Target="https://www.ecoforceglobal.com/ufaqs/how-will-ecoforce-monitor-the-trees-progress-over-the-two-year-period/?u=Corp" TargetMode="External"/><Relationship Id="rId4" Type="http://schemas.openxmlformats.org/officeDocument/2006/relationships/hyperlink" Target="https://www.ecoforceglobal.com/ufaqs/does-it-have-to-be-a-new-planted-tree-or-can-passive-regrowth-trees-be-considered-as-part-of-the-ecoforce-tree-planting-program/?u=Corp"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jp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5BB66E20-172D-3C40-9E97-DA2B957FA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3175"/>
            <a:ext cx="10680700" cy="7556500"/>
          </a:xfrm>
          <a:prstGeom prst="rect">
            <a:avLst/>
          </a:prstGeom>
        </p:spPr>
      </p:pic>
    </p:spTree>
    <p:extLst>
      <p:ext uri="{BB962C8B-B14F-4D97-AF65-F5344CB8AC3E}">
        <p14:creationId xmlns:p14="http://schemas.microsoft.com/office/powerpoint/2010/main" val="307455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46100" y="482557"/>
            <a:ext cx="29370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Financial Model.</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469900" y="1952625"/>
            <a:ext cx="8686800" cy="24622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reSansC-45Regular"/>
              </a:rPr>
              <a:t>1. Trees are sourced at commercial rates from nurseries.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2. EcoForce pays $3 AUD for the planting of each tree incl tree guard and hole drilling</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3. EcoForce supports the farmer with $4 a year in reimbursement for RAP agreed expenses.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4. Disbursements are paid on receipt of a completed 6 monthly report.</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endParaRPr kumimoji="0" lang="en-US" sz="1800" b="0" i="0" u="none" strike="noStrike" kern="1200" cap="none" spc="0" normalizeH="0" baseline="0" noProof="0" dirty="0">
              <a:ln>
                <a:noFill/>
              </a:ln>
              <a:solidFill>
                <a:prstClr val="black"/>
              </a:solidFill>
              <a:effectLst/>
              <a:uLnTx/>
              <a:uFillTx/>
              <a:latin typeface="CoreSansC-45Regular"/>
            </a:endParaRPr>
          </a:p>
        </p:txBody>
      </p:sp>
      <p:sp>
        <p:nvSpPr>
          <p:cNvPr id="5" name="object 10">
            <a:extLst>
              <a:ext uri="{FF2B5EF4-FFF2-40B4-BE49-F238E27FC236}">
                <a16:creationId xmlns:a16="http://schemas.microsoft.com/office/drawing/2014/main" id="{08A8A11B-6557-4463-A595-06624BBFE5E4}"/>
              </a:ext>
            </a:extLst>
          </p:cNvPr>
          <p:cNvSpPr/>
          <p:nvPr/>
        </p:nvSpPr>
        <p:spPr>
          <a:xfrm>
            <a:off x="286297" y="1995785"/>
            <a:ext cx="183603" cy="183603"/>
          </a:xfrm>
          <a:prstGeom prst="rect">
            <a:avLst/>
          </a:prstGeom>
          <a:blipFill>
            <a:blip r:embed="rId3" cstate="print"/>
            <a:stretch>
              <a:fillRect/>
            </a:stretch>
          </a:blipFill>
        </p:spPr>
        <p:txBody>
          <a:bodyPr wrap="square" lIns="0" tIns="0" rIns="0" bIns="0" rtlCol="0"/>
          <a:lstStyle/>
          <a:p>
            <a:endParaRPr dirty="0"/>
          </a:p>
        </p:txBody>
      </p:sp>
      <p:sp>
        <p:nvSpPr>
          <p:cNvPr id="7" name="object 10">
            <a:extLst>
              <a:ext uri="{FF2B5EF4-FFF2-40B4-BE49-F238E27FC236}">
                <a16:creationId xmlns:a16="http://schemas.microsoft.com/office/drawing/2014/main" id="{B1364833-A453-4931-94E4-4BD7800DE34A}"/>
              </a:ext>
            </a:extLst>
          </p:cNvPr>
          <p:cNvSpPr/>
          <p:nvPr/>
        </p:nvSpPr>
        <p:spPr>
          <a:xfrm>
            <a:off x="286296" y="2562225"/>
            <a:ext cx="183603" cy="183603"/>
          </a:xfrm>
          <a:prstGeom prst="rect">
            <a:avLst/>
          </a:prstGeom>
          <a:blipFill>
            <a:blip r:embed="rId3" cstate="print"/>
            <a:stretch>
              <a:fillRect/>
            </a:stretch>
          </a:blipFill>
        </p:spPr>
        <p:txBody>
          <a:bodyPr wrap="square" lIns="0" tIns="0" rIns="0" bIns="0" rtlCol="0"/>
          <a:lstStyle/>
          <a:p>
            <a:endParaRPr dirty="0"/>
          </a:p>
        </p:txBody>
      </p:sp>
      <p:sp>
        <p:nvSpPr>
          <p:cNvPr id="8" name="object 10">
            <a:extLst>
              <a:ext uri="{FF2B5EF4-FFF2-40B4-BE49-F238E27FC236}">
                <a16:creationId xmlns:a16="http://schemas.microsoft.com/office/drawing/2014/main" id="{81E80F46-2F42-4497-AE3C-BB959B48EA08}"/>
              </a:ext>
            </a:extLst>
          </p:cNvPr>
          <p:cNvSpPr/>
          <p:nvPr/>
        </p:nvSpPr>
        <p:spPr>
          <a:xfrm>
            <a:off x="286294" y="3097148"/>
            <a:ext cx="183603" cy="183603"/>
          </a:xfrm>
          <a:prstGeom prst="rect">
            <a:avLst/>
          </a:prstGeom>
          <a:blipFill>
            <a:blip r:embed="rId3" cstate="print"/>
            <a:stretch>
              <a:fillRect/>
            </a:stretch>
          </a:blipFill>
        </p:spPr>
        <p:txBody>
          <a:bodyPr wrap="square" lIns="0" tIns="0" rIns="0" bIns="0" rtlCol="0"/>
          <a:lstStyle/>
          <a:p>
            <a:endParaRPr dirty="0"/>
          </a:p>
        </p:txBody>
      </p:sp>
      <p:sp>
        <p:nvSpPr>
          <p:cNvPr id="10" name="object 10">
            <a:extLst>
              <a:ext uri="{FF2B5EF4-FFF2-40B4-BE49-F238E27FC236}">
                <a16:creationId xmlns:a16="http://schemas.microsoft.com/office/drawing/2014/main" id="{C178B8B4-6527-40E2-9255-055084A23395}"/>
              </a:ext>
            </a:extLst>
          </p:cNvPr>
          <p:cNvSpPr/>
          <p:nvPr/>
        </p:nvSpPr>
        <p:spPr>
          <a:xfrm>
            <a:off x="286294" y="3601306"/>
            <a:ext cx="183603" cy="183603"/>
          </a:xfrm>
          <a:prstGeom prst="rect">
            <a:avLst/>
          </a:prstGeom>
          <a:blipFill>
            <a:blip r:embed="rId3" cstate="print"/>
            <a:stretch>
              <a:fillRect/>
            </a:stretch>
          </a:blipFill>
        </p:spPr>
        <p:txBody>
          <a:bodyPr wrap="square" lIns="0" tIns="0" rIns="0" bIns="0" rtlCol="0"/>
          <a:lstStyle/>
          <a:p>
            <a:endParaRPr dirty="0"/>
          </a:p>
        </p:txBody>
      </p:sp>
      <p:sp>
        <p:nvSpPr>
          <p:cNvPr id="3" name="TextBox 2">
            <a:extLst>
              <a:ext uri="{FF2B5EF4-FFF2-40B4-BE49-F238E27FC236}">
                <a16:creationId xmlns:a16="http://schemas.microsoft.com/office/drawing/2014/main" id="{92021F9E-2FBC-4F01-AF26-8F7530D629DD}"/>
              </a:ext>
            </a:extLst>
          </p:cNvPr>
          <p:cNvSpPr txBox="1"/>
          <p:nvPr/>
        </p:nvSpPr>
        <p:spPr>
          <a:xfrm>
            <a:off x="698500" y="4543425"/>
            <a:ext cx="6150979" cy="1477328"/>
          </a:xfrm>
          <a:prstGeom prst="rect">
            <a:avLst/>
          </a:prstGeom>
          <a:noFill/>
        </p:spPr>
        <p:txBody>
          <a:bodyPr wrap="none" rtlCol="0">
            <a:spAutoFit/>
          </a:bodyPr>
          <a:lstStyle/>
          <a:p>
            <a:r>
              <a:rPr lang="en-US" dirty="0"/>
              <a:t>5000 Trees - Farmer - $20,000 a year - $40,000 over two years</a:t>
            </a:r>
            <a:br>
              <a:rPr lang="en-US" dirty="0"/>
            </a:br>
            <a:br>
              <a:rPr lang="en-US" dirty="0"/>
            </a:br>
            <a:r>
              <a:rPr lang="en-US" dirty="0"/>
              <a:t>10,000 Trees </a:t>
            </a:r>
            <a:r>
              <a:rPr lang="en-US"/>
              <a:t>- Farmer - $40,000 a year - $80,000 over two years</a:t>
            </a:r>
            <a:br>
              <a:rPr lang="en-US" dirty="0"/>
            </a:br>
            <a:br>
              <a:rPr lang="en-US" dirty="0"/>
            </a:br>
            <a:endParaRPr lang="en-US" dirty="0"/>
          </a:p>
        </p:txBody>
      </p:sp>
    </p:spTree>
    <p:extLst>
      <p:ext uri="{BB962C8B-B14F-4D97-AF65-F5344CB8AC3E}">
        <p14:creationId xmlns:p14="http://schemas.microsoft.com/office/powerpoint/2010/main" val="3506330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622300" y="691018"/>
            <a:ext cx="30303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Some Key Points.</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469900" y="1952625"/>
            <a:ext cx="8686800"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reSansC-45Regular"/>
              </a:rPr>
              <a:t>1. The trees are gifted to the farmer by the purchaser.</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2. Trees must be maintained by the farmer to receive reimbursement, a dead tree whilst replaced is forfeited for that 6 month period.</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3. Trees are chosen based upon native status. Where some countries have mainly fruit or edible produce trees native to that environment, planting of these can be negotiated.</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4. Farmers have no cost to bear for the trees nor carbon measurement process.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5. Carbon credits are not included in the equation. Our partner will negotiate a separate deal for credits.</a:t>
            </a:r>
            <a:endParaRPr kumimoji="0" lang="en-US" sz="1800" b="0" i="0" u="none" strike="noStrike" kern="1200" cap="none" spc="0" normalizeH="0" baseline="0" noProof="0" dirty="0">
              <a:ln>
                <a:noFill/>
              </a:ln>
              <a:solidFill>
                <a:prstClr val="black"/>
              </a:solidFill>
              <a:effectLst/>
              <a:uLnTx/>
              <a:uFillTx/>
              <a:latin typeface="CoreSansC-45Regular"/>
            </a:endParaRPr>
          </a:p>
        </p:txBody>
      </p:sp>
      <p:sp>
        <p:nvSpPr>
          <p:cNvPr id="5" name="object 10">
            <a:extLst>
              <a:ext uri="{FF2B5EF4-FFF2-40B4-BE49-F238E27FC236}">
                <a16:creationId xmlns:a16="http://schemas.microsoft.com/office/drawing/2014/main" id="{08A8A11B-6557-4463-A595-06624BBFE5E4}"/>
              </a:ext>
            </a:extLst>
          </p:cNvPr>
          <p:cNvSpPr/>
          <p:nvPr/>
        </p:nvSpPr>
        <p:spPr>
          <a:xfrm>
            <a:off x="286297" y="1995785"/>
            <a:ext cx="183603" cy="183603"/>
          </a:xfrm>
          <a:prstGeom prst="rect">
            <a:avLst/>
          </a:prstGeom>
          <a:blipFill>
            <a:blip r:embed="rId3" cstate="print"/>
            <a:stretch>
              <a:fillRect/>
            </a:stretch>
          </a:blipFill>
        </p:spPr>
        <p:txBody>
          <a:bodyPr wrap="square" lIns="0" tIns="0" rIns="0" bIns="0" rtlCol="0"/>
          <a:lstStyle/>
          <a:p>
            <a:endParaRPr dirty="0"/>
          </a:p>
        </p:txBody>
      </p:sp>
      <p:sp>
        <p:nvSpPr>
          <p:cNvPr id="7" name="object 10">
            <a:extLst>
              <a:ext uri="{FF2B5EF4-FFF2-40B4-BE49-F238E27FC236}">
                <a16:creationId xmlns:a16="http://schemas.microsoft.com/office/drawing/2014/main" id="{B1364833-A453-4931-94E4-4BD7800DE34A}"/>
              </a:ext>
            </a:extLst>
          </p:cNvPr>
          <p:cNvSpPr/>
          <p:nvPr/>
        </p:nvSpPr>
        <p:spPr>
          <a:xfrm>
            <a:off x="286296" y="2562225"/>
            <a:ext cx="183603" cy="183603"/>
          </a:xfrm>
          <a:prstGeom prst="rect">
            <a:avLst/>
          </a:prstGeom>
          <a:blipFill>
            <a:blip r:embed="rId3" cstate="print"/>
            <a:stretch>
              <a:fillRect/>
            </a:stretch>
          </a:blipFill>
        </p:spPr>
        <p:txBody>
          <a:bodyPr wrap="square" lIns="0" tIns="0" rIns="0" bIns="0" rtlCol="0"/>
          <a:lstStyle/>
          <a:p>
            <a:endParaRPr dirty="0"/>
          </a:p>
        </p:txBody>
      </p:sp>
      <p:sp>
        <p:nvSpPr>
          <p:cNvPr id="8" name="object 10">
            <a:extLst>
              <a:ext uri="{FF2B5EF4-FFF2-40B4-BE49-F238E27FC236}">
                <a16:creationId xmlns:a16="http://schemas.microsoft.com/office/drawing/2014/main" id="{81E80F46-2F42-4497-AE3C-BB959B48EA08}"/>
              </a:ext>
            </a:extLst>
          </p:cNvPr>
          <p:cNvSpPr/>
          <p:nvPr/>
        </p:nvSpPr>
        <p:spPr>
          <a:xfrm>
            <a:off x="286295" y="3308427"/>
            <a:ext cx="183603" cy="183603"/>
          </a:xfrm>
          <a:prstGeom prst="rect">
            <a:avLst/>
          </a:prstGeom>
          <a:blipFill>
            <a:blip r:embed="rId3" cstate="print"/>
            <a:stretch>
              <a:fillRect/>
            </a:stretch>
          </a:blipFill>
        </p:spPr>
        <p:txBody>
          <a:bodyPr wrap="square" lIns="0" tIns="0" rIns="0" bIns="0" rtlCol="0"/>
          <a:lstStyle/>
          <a:p>
            <a:endParaRPr dirty="0"/>
          </a:p>
        </p:txBody>
      </p:sp>
      <p:sp>
        <p:nvSpPr>
          <p:cNvPr id="9" name="object 10">
            <a:extLst>
              <a:ext uri="{FF2B5EF4-FFF2-40B4-BE49-F238E27FC236}">
                <a16:creationId xmlns:a16="http://schemas.microsoft.com/office/drawing/2014/main" id="{D07893B5-438A-4C9D-A67A-A693D5FCF604}"/>
              </a:ext>
            </a:extLst>
          </p:cNvPr>
          <p:cNvSpPr/>
          <p:nvPr/>
        </p:nvSpPr>
        <p:spPr>
          <a:xfrm>
            <a:off x="286295" y="4105465"/>
            <a:ext cx="183603" cy="183603"/>
          </a:xfrm>
          <a:prstGeom prst="rect">
            <a:avLst/>
          </a:prstGeom>
          <a:blipFill>
            <a:blip r:embed="rId3" cstate="print"/>
            <a:stretch>
              <a:fillRect/>
            </a:stretch>
          </a:blipFill>
        </p:spPr>
        <p:txBody>
          <a:bodyPr wrap="square" lIns="0" tIns="0" rIns="0" bIns="0" rtlCol="0"/>
          <a:lstStyle/>
          <a:p>
            <a:endParaRPr dirty="0"/>
          </a:p>
        </p:txBody>
      </p:sp>
      <p:sp>
        <p:nvSpPr>
          <p:cNvPr id="10" name="object 10">
            <a:extLst>
              <a:ext uri="{FF2B5EF4-FFF2-40B4-BE49-F238E27FC236}">
                <a16:creationId xmlns:a16="http://schemas.microsoft.com/office/drawing/2014/main" id="{C178B8B4-6527-40E2-9255-055084A23395}"/>
              </a:ext>
            </a:extLst>
          </p:cNvPr>
          <p:cNvSpPr/>
          <p:nvPr/>
        </p:nvSpPr>
        <p:spPr>
          <a:xfrm>
            <a:off x="286294" y="4621069"/>
            <a:ext cx="183603" cy="18360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70721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19889" y="481489"/>
            <a:ext cx="96334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FAQ.</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546100" y="1190625"/>
            <a:ext cx="8686800" cy="6247864"/>
          </a:xfrm>
          <a:prstGeom prst="rect">
            <a:avLst/>
          </a:prstGeom>
          <a:noFill/>
        </p:spPr>
        <p:txBody>
          <a:bodyPr wrap="square" rtlCol="0">
            <a:spAutoFit/>
          </a:bodyPr>
          <a:lstStyle/>
          <a:p>
            <a:r>
              <a:rPr lang="en-US" sz="1600" b="1" dirty="0"/>
              <a:t>Landholders </a:t>
            </a:r>
          </a:p>
          <a:p>
            <a:endParaRPr lang="en-US" sz="1600" dirty="0">
              <a:solidFill>
                <a:srgbClr val="0000FF"/>
              </a:solidFill>
              <a:hlinkClick r:id="rId3">
                <a:extLst>
                  <a:ext uri="{A12FA001-AC4F-418D-AE19-62706E023703}">
                    <ahyp:hlinkClr xmlns:ahyp="http://schemas.microsoft.com/office/drawing/2018/hyperlinkcolor" val="tx"/>
                  </a:ext>
                </a:extLst>
              </a:hlinkClick>
            </a:endParaRPr>
          </a:p>
          <a:p>
            <a:r>
              <a:rPr lang="en-US" sz="1600" b="1" dirty="0">
                <a:hlinkClick r:id="rId3">
                  <a:extLst>
                    <a:ext uri="{A12FA001-AC4F-418D-AE19-62706E023703}">
                      <ahyp:hlinkClr xmlns:ahyp="http://schemas.microsoft.com/office/drawing/2018/hyperlinkcolor" val="tx"/>
                    </a:ext>
                  </a:extLst>
                </a:hlinkClick>
              </a:rPr>
              <a:t>As a Landowner/Farmer, what is the minimum number of trees I can plant to be eligible for the ‘Tree Planting Program? </a:t>
            </a:r>
          </a:p>
          <a:p>
            <a:r>
              <a:rPr lang="en-US" sz="1600" dirty="0"/>
              <a:t>The minimum number of trees is 2500.</a:t>
            </a:r>
          </a:p>
          <a:p>
            <a:endParaRPr lang="en-US" sz="1600" dirty="0">
              <a:solidFill>
                <a:srgbClr val="0000FF"/>
              </a:solidFill>
              <a:hlinkClick r:id="rId4">
                <a:extLst>
                  <a:ext uri="{A12FA001-AC4F-418D-AE19-62706E023703}">
                    <ahyp:hlinkClr xmlns:ahyp="http://schemas.microsoft.com/office/drawing/2018/hyperlinkcolor" val="tx"/>
                  </a:ext>
                </a:extLst>
              </a:hlinkClick>
            </a:endParaRPr>
          </a:p>
          <a:p>
            <a:r>
              <a:rPr lang="en-US" sz="1600" b="1" dirty="0">
                <a:hlinkClick r:id="rId4">
                  <a:extLst>
                    <a:ext uri="{A12FA001-AC4F-418D-AE19-62706E023703}">
                      <ahyp:hlinkClr xmlns:ahyp="http://schemas.microsoft.com/office/drawing/2018/hyperlinkcolor" val="tx"/>
                    </a:ext>
                  </a:extLst>
                </a:hlinkClick>
              </a:rPr>
              <a:t>What sort of trees will you plant? </a:t>
            </a:r>
          </a:p>
          <a:p>
            <a:r>
              <a:rPr lang="en-US" sz="1600" dirty="0"/>
              <a:t>It is important to plant to most suitable trees for the planting sites. Many of our planting sites will be on private land so the selection of trees will be done in consultation with the landowner and the local </a:t>
            </a:r>
            <a:r>
              <a:rPr lang="en-US" sz="1600" dirty="0" err="1"/>
              <a:t>landcare</a:t>
            </a:r>
            <a:r>
              <a:rPr lang="en-US" sz="1600" dirty="0"/>
              <a:t> specialists and tree planting organisations. The tree types will also be chosen to </a:t>
            </a:r>
            <a:r>
              <a:rPr lang="en-US" sz="1600" dirty="0" err="1"/>
              <a:t>maximise</a:t>
            </a:r>
            <a:r>
              <a:rPr lang="en-US" sz="1600" dirty="0"/>
              <a:t> carbon capture and soil health growth.</a:t>
            </a:r>
          </a:p>
          <a:p>
            <a:r>
              <a:rPr lang="en-US" sz="1600" dirty="0">
                <a:solidFill>
                  <a:srgbClr val="0000FF"/>
                </a:solidFill>
                <a:hlinkClick r:id="rId5">
                  <a:extLst>
                    <a:ext uri="{A12FA001-AC4F-418D-AE19-62706E023703}">
                      <ahyp:hlinkClr xmlns:ahyp="http://schemas.microsoft.com/office/drawing/2018/hyperlinkcolor" val="tx"/>
                    </a:ext>
                  </a:extLst>
                </a:hlinkClick>
              </a:rPr>
              <a:t> </a:t>
            </a:r>
          </a:p>
          <a:p>
            <a:r>
              <a:rPr lang="en-US" sz="1600" b="1" dirty="0">
                <a:hlinkClick r:id="rId5">
                  <a:extLst>
                    <a:ext uri="{A12FA001-AC4F-418D-AE19-62706E023703}">
                      <ahyp:hlinkClr xmlns:ahyp="http://schemas.microsoft.com/office/drawing/2018/hyperlinkcolor" val="tx"/>
                    </a:ext>
                  </a:extLst>
                </a:hlinkClick>
              </a:rPr>
              <a:t>How will EcoForce support my farming business? </a:t>
            </a:r>
          </a:p>
          <a:p>
            <a:r>
              <a:rPr lang="en-US" sz="1600" dirty="0"/>
              <a:t>In Australia 60% of all land is held by farmers. If EcoForce can plant trees on these properties and help sequester ( capture) carbon and in turn help rebuild soil health and mineral content then why not support farmers?</a:t>
            </a:r>
          </a:p>
          <a:p>
            <a:r>
              <a:rPr lang="en-US" sz="1600" dirty="0">
                <a:solidFill>
                  <a:srgbClr val="0000FF"/>
                </a:solidFill>
                <a:hlinkClick r:id="rId6">
                  <a:extLst>
                    <a:ext uri="{A12FA001-AC4F-418D-AE19-62706E023703}">
                      <ahyp:hlinkClr xmlns:ahyp="http://schemas.microsoft.com/office/drawing/2018/hyperlinkcolor" val="tx"/>
                    </a:ext>
                  </a:extLst>
                </a:hlinkClick>
              </a:rPr>
              <a:t> </a:t>
            </a:r>
          </a:p>
          <a:p>
            <a:r>
              <a:rPr lang="en-US" sz="1600" b="1" dirty="0">
                <a:hlinkClick r:id="rId6">
                  <a:extLst>
                    <a:ext uri="{A12FA001-AC4F-418D-AE19-62706E023703}">
                      <ahyp:hlinkClr xmlns:ahyp="http://schemas.microsoft.com/office/drawing/2018/hyperlinkcolor" val="tx"/>
                    </a:ext>
                  </a:extLst>
                </a:hlinkClick>
              </a:rPr>
              <a:t>Can landowners anywhere in the world participate? </a:t>
            </a:r>
          </a:p>
          <a:p>
            <a:r>
              <a:rPr lang="en-US" sz="1600" dirty="0"/>
              <a:t>EcoForce will work with landowners in most countries of the world to plant trees. Australia, New Zealand, United States and the United Kingdom will be the first countries where we will consider tree plantings.</a:t>
            </a:r>
          </a:p>
          <a:p>
            <a:r>
              <a:rPr lang="en-US" sz="1600" dirty="0">
                <a:solidFill>
                  <a:srgbClr val="0000FF"/>
                </a:solidFill>
                <a:hlinkClick r:id="rId7">
                  <a:extLst>
                    <a:ext uri="{A12FA001-AC4F-418D-AE19-62706E023703}">
                      <ahyp:hlinkClr xmlns:ahyp="http://schemas.microsoft.com/office/drawing/2018/hyperlinkcolor" val="tx"/>
                    </a:ext>
                  </a:extLst>
                </a:hlinkClick>
              </a:rPr>
              <a:t> </a:t>
            </a:r>
          </a:p>
          <a:p>
            <a:r>
              <a:rPr lang="en-US" sz="1600" b="1" dirty="0">
                <a:hlinkClick r:id="rId7">
                  <a:extLst>
                    <a:ext uri="{A12FA001-AC4F-418D-AE19-62706E023703}">
                      <ahyp:hlinkClr xmlns:ahyp="http://schemas.microsoft.com/office/drawing/2018/hyperlinkcolor" val="tx"/>
                    </a:ext>
                  </a:extLst>
                </a:hlinkClick>
              </a:rPr>
              <a:t>Do I need to have an understanding of regenerative agriculture to be considered? </a:t>
            </a:r>
          </a:p>
          <a:p>
            <a:r>
              <a:rPr lang="en-US" sz="1600" dirty="0"/>
              <a:t>No, EcoForce will work with any farmer who wishes to move to a regenerative agriculture basis. We will help fund appropriate training courses to begin your regen ag understanding.</a:t>
            </a:r>
          </a:p>
        </p:txBody>
      </p:sp>
    </p:spTree>
    <p:extLst>
      <p:ext uri="{BB962C8B-B14F-4D97-AF65-F5344CB8AC3E}">
        <p14:creationId xmlns:p14="http://schemas.microsoft.com/office/powerpoint/2010/main" val="1088175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46100" y="504825"/>
            <a:ext cx="85914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FAQ</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546100" y="1190625"/>
            <a:ext cx="8686800" cy="5755422"/>
          </a:xfrm>
          <a:prstGeom prst="rect">
            <a:avLst/>
          </a:prstGeom>
          <a:noFill/>
        </p:spPr>
        <p:txBody>
          <a:bodyPr wrap="square" rtlCol="0">
            <a:spAutoFit/>
          </a:bodyPr>
          <a:lstStyle/>
          <a:p>
            <a:r>
              <a:rPr lang="en-US" sz="1600" b="1" dirty="0"/>
              <a:t>Landholders </a:t>
            </a:r>
          </a:p>
          <a:p>
            <a:endParaRPr lang="en-US" sz="1600" dirty="0">
              <a:hlinkClick r:id="rId3"/>
            </a:endParaRPr>
          </a:p>
          <a:p>
            <a:r>
              <a:rPr lang="en-US" sz="1600" b="1" dirty="0">
                <a:hlinkClick r:id="rId4">
                  <a:extLst>
                    <a:ext uri="{A12FA001-AC4F-418D-AE19-62706E023703}">
                      <ahyp:hlinkClr xmlns:ahyp="http://schemas.microsoft.com/office/drawing/2018/hyperlinkcolor" val="tx"/>
                    </a:ext>
                  </a:extLst>
                </a:hlinkClick>
              </a:rPr>
              <a:t>What will happen if the trees then become considered high value regrowth at anytime after the 2 year period? </a:t>
            </a:r>
          </a:p>
          <a:p>
            <a:r>
              <a:rPr lang="en-US" sz="1600" dirty="0"/>
              <a:t>The trees become the property of the landholder after the 2 year contract period and therefore, any additional income earned belongs to the landholder.</a:t>
            </a:r>
          </a:p>
          <a:p>
            <a:endParaRPr lang="en-US" sz="1600" dirty="0">
              <a:hlinkClick r:id="rId5">
                <a:extLst>
                  <a:ext uri="{A12FA001-AC4F-418D-AE19-62706E023703}">
                    <ahyp:hlinkClr xmlns:ahyp="http://schemas.microsoft.com/office/drawing/2018/hyperlinkcolor" val="tx"/>
                  </a:ext>
                </a:extLst>
              </a:hlinkClick>
            </a:endParaRPr>
          </a:p>
          <a:p>
            <a:r>
              <a:rPr lang="en-US" sz="1600" b="1" dirty="0">
                <a:hlinkClick r:id="rId5">
                  <a:extLst>
                    <a:ext uri="{A12FA001-AC4F-418D-AE19-62706E023703}">
                      <ahyp:hlinkClr xmlns:ahyp="http://schemas.microsoft.com/office/drawing/2018/hyperlinkcolor" val="tx"/>
                    </a:ext>
                  </a:extLst>
                </a:hlinkClick>
              </a:rPr>
              <a:t>How are the planting of trees </a:t>
            </a:r>
            <a:r>
              <a:rPr lang="en-US" sz="1600" b="1" dirty="0" err="1">
                <a:hlinkClick r:id="rId5">
                  <a:extLst>
                    <a:ext uri="{A12FA001-AC4F-418D-AE19-62706E023703}">
                      <ahyp:hlinkClr xmlns:ahyp="http://schemas.microsoft.com/office/drawing/2018/hyperlinkcolor" val="tx"/>
                    </a:ext>
                  </a:extLst>
                </a:hlinkClick>
              </a:rPr>
              <a:t>prioritised</a:t>
            </a:r>
            <a:r>
              <a:rPr lang="en-US" sz="1600" b="1" dirty="0">
                <a:hlinkClick r:id="rId5">
                  <a:extLst>
                    <a:ext uri="{A12FA001-AC4F-418D-AE19-62706E023703}">
                      <ahyp:hlinkClr xmlns:ahyp="http://schemas.microsoft.com/office/drawing/2018/hyperlinkcolor" val="tx"/>
                    </a:ext>
                  </a:extLst>
                </a:hlinkClick>
              </a:rPr>
              <a:t>? </a:t>
            </a:r>
          </a:p>
          <a:p>
            <a:r>
              <a:rPr lang="en-US" sz="1600" dirty="0"/>
              <a:t>We are partnering with landholders on the basis of first come, first served.</a:t>
            </a:r>
            <a:br>
              <a:rPr lang="en-US" sz="1600" dirty="0"/>
            </a:br>
            <a:r>
              <a:rPr lang="en-US" sz="1600" dirty="0">
                <a:hlinkClick r:id="rId6">
                  <a:extLst>
                    <a:ext uri="{A12FA001-AC4F-418D-AE19-62706E023703}">
                      <ahyp:hlinkClr xmlns:ahyp="http://schemas.microsoft.com/office/drawing/2018/hyperlinkcolor" val="tx"/>
                    </a:ext>
                  </a:extLst>
                </a:hlinkClick>
              </a:rPr>
              <a:t> </a:t>
            </a:r>
          </a:p>
          <a:p>
            <a:r>
              <a:rPr lang="en-US" sz="1600" b="1" dirty="0">
                <a:hlinkClick r:id="rId6">
                  <a:extLst>
                    <a:ext uri="{A12FA001-AC4F-418D-AE19-62706E023703}">
                      <ahyp:hlinkClr xmlns:ahyp="http://schemas.microsoft.com/office/drawing/2018/hyperlinkcolor" val="tx"/>
                    </a:ext>
                  </a:extLst>
                </a:hlinkClick>
              </a:rPr>
              <a:t>Who determines what species of trees are planted? </a:t>
            </a:r>
          </a:p>
          <a:p>
            <a:r>
              <a:rPr lang="en-US" sz="1600" dirty="0"/>
              <a:t>It is important to plant the most suitable trees for the planting sites. Many of our planting sites will be on private land so the selection of trees will be done in consultation with the landowner and the local Landcare specialists, tree planting organisations and Natural Resources Management (NRM) organisations. The tree types will also be chosen to </a:t>
            </a:r>
            <a:r>
              <a:rPr lang="en-US" sz="1600" dirty="0" err="1"/>
              <a:t>maximise</a:t>
            </a:r>
            <a:r>
              <a:rPr lang="en-US" sz="1600" dirty="0"/>
              <a:t> carbon capture and soil health growth.</a:t>
            </a:r>
          </a:p>
          <a:p>
            <a:r>
              <a:rPr lang="en-US" sz="1600" dirty="0">
                <a:hlinkClick r:id="rId7">
                  <a:extLst>
                    <a:ext uri="{A12FA001-AC4F-418D-AE19-62706E023703}">
                      <ahyp:hlinkClr xmlns:ahyp="http://schemas.microsoft.com/office/drawing/2018/hyperlinkcolor" val="tx"/>
                    </a:ext>
                  </a:extLst>
                </a:hlinkClick>
              </a:rPr>
              <a:t> </a:t>
            </a:r>
          </a:p>
          <a:p>
            <a:r>
              <a:rPr lang="en-US" sz="1600" b="1" dirty="0">
                <a:hlinkClick r:id="rId7">
                  <a:extLst>
                    <a:ext uri="{A12FA001-AC4F-418D-AE19-62706E023703}">
                      <ahyp:hlinkClr xmlns:ahyp="http://schemas.microsoft.com/office/drawing/2018/hyperlinkcolor" val="tx"/>
                    </a:ext>
                  </a:extLst>
                </a:hlinkClick>
              </a:rPr>
              <a:t>What happens if a landowner experiences a loss of tree through fire or flood and who is responsible for replanting the trees? </a:t>
            </a:r>
          </a:p>
          <a:p>
            <a:r>
              <a:rPr lang="en-US" sz="1600" dirty="0"/>
              <a:t>Ecoforce will supply new seedlings to replace those seedlings or trees destroyed by fire or flood.</a:t>
            </a:r>
            <a:br>
              <a:rPr lang="en-US" sz="1600" dirty="0"/>
            </a:br>
            <a:r>
              <a:rPr lang="en-US" sz="1600" dirty="0"/>
              <a:t>Replanting the replacement tree will be the responsibility of the landowner.</a:t>
            </a:r>
          </a:p>
          <a:p>
            <a:r>
              <a:rPr lang="en-US" sz="1600" dirty="0">
                <a:hlinkClick r:id="rId8">
                  <a:extLst>
                    <a:ext uri="{A12FA001-AC4F-418D-AE19-62706E023703}">
                      <ahyp:hlinkClr xmlns:ahyp="http://schemas.microsoft.com/office/drawing/2018/hyperlinkcolor" val="tx"/>
                    </a:ext>
                  </a:extLst>
                </a:hlinkClick>
              </a:rPr>
              <a:t> </a:t>
            </a:r>
          </a:p>
          <a:p>
            <a:r>
              <a:rPr lang="en-US" sz="1600" b="1" dirty="0">
                <a:hlinkClick r:id="rId8">
                  <a:extLst>
                    <a:ext uri="{A12FA001-AC4F-418D-AE19-62706E023703}">
                      <ahyp:hlinkClr xmlns:ahyp="http://schemas.microsoft.com/office/drawing/2018/hyperlinkcolor" val="tx"/>
                    </a:ext>
                  </a:extLst>
                </a:hlinkClick>
              </a:rPr>
              <a:t>Who is responsible for watering the trees? </a:t>
            </a:r>
          </a:p>
          <a:p>
            <a:r>
              <a:rPr lang="en-US" sz="1600" dirty="0"/>
              <a:t>It is the responsibility of the land owner to ensure the trees are watered.</a:t>
            </a:r>
          </a:p>
        </p:txBody>
      </p:sp>
    </p:spTree>
    <p:extLst>
      <p:ext uri="{BB962C8B-B14F-4D97-AF65-F5344CB8AC3E}">
        <p14:creationId xmlns:p14="http://schemas.microsoft.com/office/powerpoint/2010/main" val="2505789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46100" y="504825"/>
            <a:ext cx="8591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FAQ</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546100" y="1190625"/>
            <a:ext cx="8686800" cy="4601260"/>
          </a:xfrm>
          <a:prstGeom prst="rect">
            <a:avLst/>
          </a:prstGeom>
          <a:noFill/>
        </p:spPr>
        <p:txBody>
          <a:bodyPr wrap="square" rtlCol="0">
            <a:spAutoFit/>
          </a:bodyPr>
          <a:lstStyle/>
          <a:p>
            <a:r>
              <a:rPr lang="en-US" sz="1600" b="1" dirty="0"/>
              <a:t>Landholders </a:t>
            </a:r>
          </a:p>
          <a:p>
            <a:endParaRPr lang="en-US" sz="1600" dirty="0">
              <a:hlinkClick r:id="rId3">
                <a:extLst>
                  <a:ext uri="{A12FA001-AC4F-418D-AE19-62706E023703}">
                    <ahyp:hlinkClr xmlns:ahyp="http://schemas.microsoft.com/office/drawing/2018/hyperlinkcolor" val="tx"/>
                  </a:ext>
                </a:extLst>
              </a:hlinkClick>
            </a:endParaRPr>
          </a:p>
          <a:p>
            <a:r>
              <a:rPr lang="en-US" sz="1600" b="1" dirty="0">
                <a:hlinkClick r:id="rId4">
                  <a:extLst>
                    <a:ext uri="{A12FA001-AC4F-418D-AE19-62706E023703}">
                      <ahyp:hlinkClr xmlns:ahyp="http://schemas.microsoft.com/office/drawing/2018/hyperlinkcolor" val="tx"/>
                    </a:ext>
                  </a:extLst>
                </a:hlinkClick>
              </a:rPr>
              <a:t>Does it have to be a new planted tree, or can passive regrowth trees be considered as part of the Ecoforce Tree Planting Program? </a:t>
            </a:r>
          </a:p>
          <a:p>
            <a:r>
              <a:rPr lang="en-US" sz="1600" dirty="0"/>
              <a:t>Ecoforce will plant new physical Trees only.</a:t>
            </a:r>
          </a:p>
          <a:p>
            <a:endParaRPr lang="en-US" sz="1600" dirty="0">
              <a:hlinkClick r:id="rId5">
                <a:extLst>
                  <a:ext uri="{A12FA001-AC4F-418D-AE19-62706E023703}">
                    <ahyp:hlinkClr xmlns:ahyp="http://schemas.microsoft.com/office/drawing/2018/hyperlinkcolor" val="tx"/>
                  </a:ext>
                </a:extLst>
              </a:hlinkClick>
            </a:endParaRPr>
          </a:p>
          <a:p>
            <a:r>
              <a:rPr lang="en-US" sz="1600" b="1" dirty="0">
                <a:hlinkClick r:id="rId5">
                  <a:extLst>
                    <a:ext uri="{A12FA001-AC4F-418D-AE19-62706E023703}">
                      <ahyp:hlinkClr xmlns:ahyp="http://schemas.microsoft.com/office/drawing/2018/hyperlinkcolor" val="tx"/>
                    </a:ext>
                  </a:extLst>
                </a:hlinkClick>
              </a:rPr>
              <a:t>How will Ecoforce monitor the trees progress over the two year period? </a:t>
            </a:r>
          </a:p>
          <a:p>
            <a:r>
              <a:rPr lang="en-US" sz="1600" dirty="0"/>
              <a:t>Landholders will be required to scan a QR code that is assigned to each tree, and photograph each tree at four 6 Monthly intervals over the 2 year period. This process unlocks funding at each of the four intervals of the QR code scanning &amp; photographic process. Ecoforce will also have field staff to complete spot checks in the plantations and be available to support and provide advice.</a:t>
            </a:r>
          </a:p>
          <a:p>
            <a:r>
              <a:rPr lang="en-US" sz="1600" dirty="0">
                <a:hlinkClick r:id="rId6">
                  <a:extLst>
                    <a:ext uri="{A12FA001-AC4F-418D-AE19-62706E023703}">
                      <ahyp:hlinkClr xmlns:ahyp="http://schemas.microsoft.com/office/drawing/2018/hyperlinkcolor" val="tx"/>
                    </a:ext>
                  </a:extLst>
                </a:hlinkClick>
              </a:rPr>
              <a:t> </a:t>
            </a:r>
          </a:p>
          <a:p>
            <a:r>
              <a:rPr lang="en-US" sz="1600" b="1" dirty="0">
                <a:hlinkClick r:id="rId6">
                  <a:extLst>
                    <a:ext uri="{A12FA001-AC4F-418D-AE19-62706E023703}">
                      <ahyp:hlinkClr xmlns:ahyp="http://schemas.microsoft.com/office/drawing/2018/hyperlinkcolor" val="tx"/>
                    </a:ext>
                  </a:extLst>
                </a:hlinkClick>
              </a:rPr>
              <a:t>Will cropping and grazing be considered a part of regenerative agriculture? </a:t>
            </a:r>
          </a:p>
          <a:p>
            <a:r>
              <a:rPr lang="en-US" sz="1600" dirty="0"/>
              <a:t>Yes, both can be a consideration as part of the program.</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Next Step – Register at </a:t>
            </a:r>
            <a:r>
              <a:rPr kumimoji="0" lang="en-US" sz="1700" i="0" u="none" strike="noStrike" kern="1200" cap="none" spc="0" normalizeH="0" baseline="0" noProof="0" dirty="0">
                <a:ln>
                  <a:noFill/>
                </a:ln>
                <a:solidFill>
                  <a:prstClr val="black"/>
                </a:solidFill>
                <a:effectLst/>
                <a:uLnTx/>
                <a:uFillTx/>
                <a:latin typeface="CoreSansC-45Regular"/>
                <a:hlinkClick r:id="rId7"/>
              </a:rPr>
              <a:t>https://www.ecoforceglobal.com/landowners/</a:t>
            </a:r>
            <a:r>
              <a:rPr kumimoji="0" lang="en-US" sz="1700" i="0" u="none" strike="noStrike" kern="1200" cap="none" spc="0" normalizeH="0" baseline="0" noProof="0" dirty="0">
                <a:ln>
                  <a:noFill/>
                </a:ln>
                <a:solidFill>
                  <a:prstClr val="black"/>
                </a:solidFill>
                <a:effectLst/>
                <a:uLnTx/>
                <a:uFillTx/>
                <a:latin typeface="CoreSansC-45Regular"/>
              </a:rPr>
              <a:t> </a:t>
            </a:r>
            <a:endParaRPr kumimoji="0" lang="en-US" sz="1800" b="0" i="0" u="none" strike="noStrike" kern="1200" cap="none" spc="0" normalizeH="0" baseline="0" noProof="0" dirty="0">
              <a:ln>
                <a:noFill/>
              </a:ln>
              <a:solidFill>
                <a:prstClr val="black"/>
              </a:solidFill>
              <a:effectLst/>
              <a:uLnTx/>
              <a:uFillTx/>
              <a:latin typeface="CoreSansC-45Regular"/>
            </a:endParaRPr>
          </a:p>
        </p:txBody>
      </p:sp>
    </p:spTree>
    <p:extLst>
      <p:ext uri="{BB962C8B-B14F-4D97-AF65-F5344CB8AC3E}">
        <p14:creationId xmlns:p14="http://schemas.microsoft.com/office/powerpoint/2010/main" val="2739928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09" y="7093"/>
            <a:ext cx="10679035" cy="7548664"/>
          </a:xfrm>
          <a:prstGeom prst="rect">
            <a:avLst/>
          </a:prstGeom>
        </p:spPr>
      </p:pic>
      <p:pic>
        <p:nvPicPr>
          <p:cNvPr id="5" name="Picture 4">
            <a:extLst>
              <a:ext uri="{FF2B5EF4-FFF2-40B4-BE49-F238E27FC236}">
                <a16:creationId xmlns:a16="http://schemas.microsoft.com/office/drawing/2014/main" id="{DFD35FCF-5B9B-4AFF-AFDD-9FD02C05DA05}"/>
              </a:ext>
            </a:extLst>
          </p:cNvPr>
          <p:cNvPicPr>
            <a:picLocks noChangeAspect="1"/>
          </p:cNvPicPr>
          <p:nvPr/>
        </p:nvPicPr>
        <p:blipFill>
          <a:blip r:embed="rId3"/>
          <a:stretch>
            <a:fillRect/>
          </a:stretch>
        </p:blipFill>
        <p:spPr>
          <a:xfrm>
            <a:off x="2832100" y="657225"/>
            <a:ext cx="4682134" cy="3749365"/>
          </a:xfrm>
          <a:prstGeom prst="rect">
            <a:avLst/>
          </a:prstGeom>
        </p:spPr>
      </p:pic>
      <p:pic>
        <p:nvPicPr>
          <p:cNvPr id="7" name="Picture 6">
            <a:extLst>
              <a:ext uri="{FF2B5EF4-FFF2-40B4-BE49-F238E27FC236}">
                <a16:creationId xmlns:a16="http://schemas.microsoft.com/office/drawing/2014/main" id="{03E8157E-9E0F-4C6A-ABD5-9B34139B514F}"/>
              </a:ext>
            </a:extLst>
          </p:cNvPr>
          <p:cNvPicPr>
            <a:picLocks noChangeAspect="1"/>
          </p:cNvPicPr>
          <p:nvPr/>
        </p:nvPicPr>
        <p:blipFill>
          <a:blip r:embed="rId4"/>
          <a:stretch>
            <a:fillRect/>
          </a:stretch>
        </p:blipFill>
        <p:spPr>
          <a:xfrm>
            <a:off x="3060700" y="4531424"/>
            <a:ext cx="5114987" cy="1036410"/>
          </a:xfrm>
          <a:prstGeom prst="rect">
            <a:avLst/>
          </a:prstGeom>
        </p:spPr>
      </p:pic>
      <p:sp>
        <p:nvSpPr>
          <p:cNvPr id="3" name="TextBox 2">
            <a:extLst>
              <a:ext uri="{FF2B5EF4-FFF2-40B4-BE49-F238E27FC236}">
                <a16:creationId xmlns:a16="http://schemas.microsoft.com/office/drawing/2014/main" id="{51672819-CD40-4302-8679-05F023EC3097}"/>
              </a:ext>
            </a:extLst>
          </p:cNvPr>
          <p:cNvSpPr txBox="1"/>
          <p:nvPr/>
        </p:nvSpPr>
        <p:spPr>
          <a:xfrm>
            <a:off x="3746500" y="5674100"/>
            <a:ext cx="3463512" cy="923330"/>
          </a:xfrm>
          <a:prstGeom prst="rect">
            <a:avLst/>
          </a:prstGeom>
          <a:noFill/>
        </p:spPr>
        <p:txBody>
          <a:bodyPr wrap="none" rtlCol="0">
            <a:spAutoFit/>
          </a:bodyPr>
          <a:lstStyle/>
          <a:p>
            <a:pPr algn="ctr"/>
            <a:r>
              <a:rPr lang="en-US" dirty="0"/>
              <a:t>Charles Alder</a:t>
            </a:r>
            <a:br>
              <a:rPr lang="en-US" dirty="0"/>
            </a:br>
            <a:r>
              <a:rPr lang="en-US" dirty="0"/>
              <a:t>CEO / CVO</a:t>
            </a:r>
            <a:br>
              <a:rPr lang="en-US" dirty="0"/>
            </a:br>
            <a:r>
              <a:rPr lang="en-US" dirty="0"/>
              <a:t>charles.alder@ecoforceglobal.com</a:t>
            </a:r>
          </a:p>
        </p:txBody>
      </p:sp>
    </p:spTree>
    <p:extLst>
      <p:ext uri="{BB962C8B-B14F-4D97-AF65-F5344CB8AC3E}">
        <p14:creationId xmlns:p14="http://schemas.microsoft.com/office/powerpoint/2010/main" val="1214823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81025"/>
            <a:ext cx="10692130" cy="6974205"/>
            <a:chOff x="0" y="585701"/>
            <a:chExt cx="10692130" cy="6974205"/>
          </a:xfrm>
        </p:grpSpPr>
        <p:sp>
          <p:nvSpPr>
            <p:cNvPr id="3" name="object 3"/>
            <p:cNvSpPr/>
            <p:nvPr/>
          </p:nvSpPr>
          <p:spPr>
            <a:xfrm>
              <a:off x="0" y="585701"/>
              <a:ext cx="10692003" cy="69738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92402" y="1319999"/>
              <a:ext cx="183603" cy="183603"/>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659300" y="411285"/>
            <a:ext cx="5697855" cy="558800"/>
          </a:xfrm>
          <a:prstGeom prst="rect">
            <a:avLst/>
          </a:prstGeom>
        </p:spPr>
        <p:txBody>
          <a:bodyPr vert="horz" wrap="square" lIns="0" tIns="12700" rIns="0" bIns="0" rtlCol="0">
            <a:spAutoFit/>
          </a:bodyPr>
          <a:lstStyle/>
          <a:p>
            <a:pPr marL="12700">
              <a:lnSpc>
                <a:spcPct val="100000"/>
              </a:lnSpc>
              <a:spcBef>
                <a:spcPts val="100"/>
              </a:spcBef>
            </a:pPr>
            <a:r>
              <a:rPr spc="-35" dirty="0"/>
              <a:t>So </a:t>
            </a:r>
            <a:r>
              <a:rPr spc="-50" dirty="0"/>
              <a:t>who </a:t>
            </a:r>
            <a:r>
              <a:rPr spc="-35" dirty="0"/>
              <a:t>is </a:t>
            </a:r>
            <a:r>
              <a:rPr b="1" spc="-90" dirty="0">
                <a:latin typeface="Core Sans C 75"/>
                <a:cs typeface="Core Sans C 75"/>
              </a:rPr>
              <a:t>Ecoforce</a:t>
            </a:r>
            <a:r>
              <a:rPr b="1" spc="-535" dirty="0">
                <a:latin typeface="Core Sans C 75"/>
                <a:cs typeface="Core Sans C 75"/>
              </a:rPr>
              <a:t> </a:t>
            </a:r>
            <a:r>
              <a:rPr b="1" spc="-70" dirty="0">
                <a:latin typeface="Core Sans C 75"/>
                <a:cs typeface="Core Sans C 75"/>
              </a:rPr>
              <a:t>Global?</a:t>
            </a:r>
          </a:p>
        </p:txBody>
      </p:sp>
      <p:sp>
        <p:nvSpPr>
          <p:cNvPr id="6" name="object 6"/>
          <p:cNvSpPr txBox="1"/>
          <p:nvPr/>
        </p:nvSpPr>
        <p:spPr>
          <a:xfrm>
            <a:off x="1571298" y="1180354"/>
            <a:ext cx="8271201" cy="1949444"/>
          </a:xfrm>
          <a:prstGeom prst="rect">
            <a:avLst/>
          </a:prstGeom>
        </p:spPr>
        <p:txBody>
          <a:bodyPr vert="horz" wrap="square" lIns="0" tIns="77470" rIns="0" bIns="0" rtlCol="0">
            <a:spAutoFit/>
          </a:bodyPr>
          <a:lstStyle/>
          <a:p>
            <a:pPr marL="12700">
              <a:lnSpc>
                <a:spcPct val="100000"/>
              </a:lnSpc>
              <a:spcBef>
                <a:spcPts val="610"/>
              </a:spcBef>
            </a:pPr>
            <a:r>
              <a:rPr sz="1700" spc="-65" dirty="0">
                <a:solidFill>
                  <a:srgbClr val="231F20"/>
                </a:solidFill>
                <a:latin typeface="CoreSansC-45Regular"/>
                <a:cs typeface="CoreSansC-45Regular"/>
              </a:rPr>
              <a:t>Founded </a:t>
            </a:r>
            <a:r>
              <a:rPr sz="1700" spc="-35" dirty="0">
                <a:solidFill>
                  <a:srgbClr val="231F20"/>
                </a:solidFill>
                <a:latin typeface="CoreSansC-45Regular"/>
                <a:cs typeface="CoreSansC-45Regular"/>
              </a:rPr>
              <a:t>in</a:t>
            </a:r>
            <a:r>
              <a:rPr sz="1700" spc="-220" dirty="0">
                <a:solidFill>
                  <a:srgbClr val="231F20"/>
                </a:solidFill>
                <a:latin typeface="CoreSansC-45Regular"/>
                <a:cs typeface="CoreSansC-45Regular"/>
              </a:rPr>
              <a:t> </a:t>
            </a:r>
            <a:r>
              <a:rPr sz="1700" spc="-70" dirty="0">
                <a:solidFill>
                  <a:srgbClr val="231F20"/>
                </a:solidFill>
                <a:latin typeface="CoreSansC-45Regular"/>
                <a:cs typeface="CoreSansC-45Regular"/>
              </a:rPr>
              <a:t>2020</a:t>
            </a:r>
            <a:endParaRPr sz="1700" dirty="0">
              <a:latin typeface="CoreSansC-45Regular"/>
              <a:cs typeface="CoreSansC-45Regular"/>
            </a:endParaRPr>
          </a:p>
          <a:p>
            <a:pPr marL="12700" marR="2626360">
              <a:lnSpc>
                <a:spcPct val="125000"/>
              </a:lnSpc>
            </a:pPr>
            <a:r>
              <a:rPr sz="1700" spc="-65" dirty="0">
                <a:solidFill>
                  <a:srgbClr val="231F20"/>
                </a:solidFill>
                <a:latin typeface="CoreSansC-45Regular"/>
                <a:cs typeface="CoreSansC-45Regular"/>
              </a:rPr>
              <a:t>Focused</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on</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capturing</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CO2</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from</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the</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atmosphere  </a:t>
            </a:r>
            <a:r>
              <a:rPr lang="en-US" sz="1700" spc="-70" dirty="0">
                <a:solidFill>
                  <a:srgbClr val="231F20"/>
                </a:solidFill>
                <a:latin typeface="CoreSansC-45Regular"/>
                <a:cs typeface="CoreSansC-45Regular"/>
              </a:rPr>
              <a:t>and repairing soils</a:t>
            </a:r>
            <a:br>
              <a:rPr lang="en-US" sz="1700" spc="-70" dirty="0">
                <a:solidFill>
                  <a:srgbClr val="231F20"/>
                </a:solidFill>
                <a:latin typeface="CoreSansC-45Regular"/>
                <a:cs typeface="CoreSansC-45Regular"/>
              </a:rPr>
            </a:br>
            <a:r>
              <a:rPr sz="1700" spc="-60" dirty="0">
                <a:solidFill>
                  <a:srgbClr val="231F20"/>
                </a:solidFill>
                <a:latin typeface="CoreSansC-45Regular"/>
                <a:cs typeface="CoreSansC-45Regular"/>
              </a:rPr>
              <a:t>Multi </a:t>
            </a:r>
            <a:r>
              <a:rPr sz="1700" spc="-70" dirty="0">
                <a:solidFill>
                  <a:srgbClr val="231F20"/>
                </a:solidFill>
                <a:latin typeface="CoreSansC-45Regular"/>
                <a:cs typeface="CoreSansC-45Regular"/>
              </a:rPr>
              <a:t>generational </a:t>
            </a:r>
            <a:r>
              <a:rPr sz="1700" spc="-65" dirty="0">
                <a:solidFill>
                  <a:srgbClr val="231F20"/>
                </a:solidFill>
                <a:latin typeface="CoreSansC-45Regular"/>
                <a:cs typeface="CoreSansC-45Regular"/>
              </a:rPr>
              <a:t>business</a:t>
            </a:r>
            <a:r>
              <a:rPr sz="1700" spc="-295" dirty="0">
                <a:solidFill>
                  <a:srgbClr val="231F20"/>
                </a:solidFill>
                <a:latin typeface="CoreSansC-45Regular"/>
                <a:cs typeface="CoreSansC-45Regular"/>
              </a:rPr>
              <a:t> </a:t>
            </a:r>
            <a:r>
              <a:rPr lang="en-US" sz="1700" spc="-295" dirty="0">
                <a:solidFill>
                  <a:srgbClr val="231F20"/>
                </a:solidFill>
                <a:latin typeface="CoreSansC-45Regular"/>
                <a:cs typeface="CoreSansC-45Regular"/>
              </a:rPr>
              <a:t> </a:t>
            </a:r>
            <a:r>
              <a:rPr sz="1700" spc="-70" dirty="0">
                <a:solidFill>
                  <a:srgbClr val="231F20"/>
                </a:solidFill>
                <a:latin typeface="CoreSansC-45Regular"/>
                <a:cs typeface="CoreSansC-45Regular"/>
              </a:rPr>
              <a:t>mission</a:t>
            </a:r>
            <a:endParaRPr sz="1700" dirty="0">
              <a:latin typeface="CoreSansC-45Regular"/>
              <a:cs typeface="CoreSansC-45Regular"/>
            </a:endParaRPr>
          </a:p>
          <a:p>
            <a:pPr marL="12700">
              <a:lnSpc>
                <a:spcPct val="100000"/>
              </a:lnSpc>
              <a:spcBef>
                <a:spcPts val="509"/>
              </a:spcBef>
            </a:pPr>
            <a:r>
              <a:rPr sz="1700" spc="-60" dirty="0">
                <a:solidFill>
                  <a:srgbClr val="231F20"/>
                </a:solidFill>
                <a:latin typeface="CoreSansC-45Regular"/>
                <a:cs typeface="CoreSansC-45Regular"/>
              </a:rPr>
              <a:t>Multi</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country</a:t>
            </a:r>
            <a:r>
              <a:rPr sz="1700" spc="-140" dirty="0">
                <a:solidFill>
                  <a:srgbClr val="231F20"/>
                </a:solidFill>
                <a:latin typeface="CoreSansC-45Regular"/>
                <a:cs typeface="CoreSansC-45Regular"/>
              </a:rPr>
              <a:t> </a:t>
            </a:r>
            <a:r>
              <a:rPr sz="1700" dirty="0">
                <a:solidFill>
                  <a:srgbClr val="231F20"/>
                </a:solidFill>
                <a:latin typeface="CoreSansC-45Regular"/>
                <a:cs typeface="CoreSansC-45Regular"/>
              </a:rPr>
              <a:t>/</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partner</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strategy</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reduce</a:t>
            </a:r>
            <a:r>
              <a:rPr sz="1700" spc="-135" dirty="0">
                <a:solidFill>
                  <a:srgbClr val="231F20"/>
                </a:solidFill>
                <a:latin typeface="CoreSansC-45Regular"/>
                <a:cs typeface="CoreSansC-45Regular"/>
              </a:rPr>
              <a:t> </a:t>
            </a:r>
            <a:r>
              <a:rPr sz="1700" spc="-65" dirty="0">
                <a:solidFill>
                  <a:srgbClr val="231F20"/>
                </a:solidFill>
                <a:latin typeface="CoreSansC-45Regular"/>
                <a:cs typeface="CoreSansC-45Regular"/>
              </a:rPr>
              <a:t>climate</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change</a:t>
            </a:r>
            <a:r>
              <a:rPr sz="1700" spc="-140" dirty="0">
                <a:solidFill>
                  <a:srgbClr val="231F20"/>
                </a:solidFill>
                <a:latin typeface="CoreSansC-45Regular"/>
                <a:cs typeface="CoreSansC-45Regular"/>
              </a:rPr>
              <a:t> </a:t>
            </a:r>
            <a:r>
              <a:rPr sz="1700" spc="-80" dirty="0">
                <a:solidFill>
                  <a:srgbClr val="231F20"/>
                </a:solidFill>
                <a:latin typeface="CoreSansC-45Regular"/>
                <a:cs typeface="CoreSansC-45Regular"/>
              </a:rPr>
              <a:t>effects</a:t>
            </a:r>
            <a:endParaRPr sz="1700" dirty="0">
              <a:latin typeface="CoreSansC-45Regular"/>
              <a:cs typeface="CoreSansC-45Regular"/>
            </a:endParaRPr>
          </a:p>
          <a:p>
            <a:pPr marL="12700" marR="5080">
              <a:lnSpc>
                <a:spcPct val="125000"/>
              </a:lnSpc>
            </a:pPr>
            <a:r>
              <a:rPr sz="1700" spc="-75" dirty="0">
                <a:solidFill>
                  <a:srgbClr val="231F20"/>
                </a:solidFill>
                <a:latin typeface="CoreSansC-45Regular"/>
                <a:cs typeface="CoreSansC-45Regular"/>
              </a:rPr>
              <a:t>EcoForce</a:t>
            </a:r>
            <a:r>
              <a:rPr sz="1700" spc="-140" dirty="0">
                <a:solidFill>
                  <a:srgbClr val="231F20"/>
                </a:solidFill>
                <a:latin typeface="CoreSansC-45Regular"/>
                <a:cs typeface="CoreSansC-45Regular"/>
              </a:rPr>
              <a:t> </a:t>
            </a:r>
            <a:r>
              <a:rPr sz="1700" spc="-55" dirty="0">
                <a:solidFill>
                  <a:srgbClr val="231F20"/>
                </a:solidFill>
                <a:latin typeface="CoreSansC-45Regular"/>
                <a:cs typeface="CoreSansC-45Regular"/>
              </a:rPr>
              <a:t>uses</a:t>
            </a:r>
            <a:r>
              <a:rPr sz="1700" spc="-135" dirty="0">
                <a:solidFill>
                  <a:srgbClr val="231F20"/>
                </a:solidFill>
                <a:latin typeface="CoreSansC-45Regular"/>
                <a:cs typeface="CoreSansC-45Regular"/>
              </a:rPr>
              <a:t> </a:t>
            </a:r>
            <a:r>
              <a:rPr lang="en-US" sz="1700" spc="-135" dirty="0">
                <a:solidFill>
                  <a:srgbClr val="231F20"/>
                </a:solidFill>
                <a:latin typeface="CoreSansC-45Regular"/>
                <a:cs typeface="CoreSansC-45Regular"/>
              </a:rPr>
              <a:t>Affiliate </a:t>
            </a:r>
            <a:r>
              <a:rPr sz="1700" spc="-70" dirty="0">
                <a:solidFill>
                  <a:srgbClr val="231F20"/>
                </a:solidFill>
                <a:latin typeface="CoreSansC-45Regular"/>
                <a:cs typeface="CoreSansC-45Regular"/>
              </a:rPr>
              <a:t>Marketing</a:t>
            </a:r>
            <a:r>
              <a:rPr sz="1700" spc="-135" dirty="0">
                <a:solidFill>
                  <a:srgbClr val="231F20"/>
                </a:solidFill>
                <a:latin typeface="CoreSansC-45Regular"/>
                <a:cs typeface="CoreSansC-45Regular"/>
              </a:rPr>
              <a:t> </a:t>
            </a:r>
            <a:r>
              <a:rPr sz="1700" spc="-35" dirty="0">
                <a:solidFill>
                  <a:srgbClr val="231F20"/>
                </a:solidFill>
                <a:latin typeface="CoreSansC-45Regular"/>
                <a:cs typeface="CoreSansC-45Regular"/>
              </a:rPr>
              <a:t>as</a:t>
            </a:r>
            <a:r>
              <a:rPr sz="1700" spc="-135" dirty="0">
                <a:solidFill>
                  <a:srgbClr val="231F20"/>
                </a:solidFill>
                <a:latin typeface="CoreSansC-45Regular"/>
                <a:cs typeface="CoreSansC-45Regular"/>
              </a:rPr>
              <a:t> </a:t>
            </a:r>
            <a:r>
              <a:rPr sz="1700" spc="-50" dirty="0">
                <a:solidFill>
                  <a:srgbClr val="231F20"/>
                </a:solidFill>
                <a:latin typeface="CoreSansC-45Regular"/>
                <a:cs typeface="CoreSansC-45Regular"/>
              </a:rPr>
              <a:t>its</a:t>
            </a:r>
            <a:r>
              <a:rPr sz="1700" spc="-135" dirty="0">
                <a:solidFill>
                  <a:srgbClr val="231F20"/>
                </a:solidFill>
                <a:latin typeface="CoreSansC-45Regular"/>
                <a:cs typeface="CoreSansC-45Regular"/>
              </a:rPr>
              <a:t> </a:t>
            </a:r>
            <a:r>
              <a:rPr sz="1700" spc="-65" dirty="0">
                <a:solidFill>
                  <a:srgbClr val="231F20"/>
                </a:solidFill>
                <a:latin typeface="CoreSansC-45Regular"/>
                <a:cs typeface="CoreSansC-45Regular"/>
              </a:rPr>
              <a:t>principal</a:t>
            </a:r>
            <a:r>
              <a:rPr sz="1700" spc="-135" dirty="0">
                <a:solidFill>
                  <a:srgbClr val="231F20"/>
                </a:solidFill>
                <a:latin typeface="CoreSansC-45Regular"/>
                <a:cs typeface="CoreSansC-45Regular"/>
              </a:rPr>
              <a:t> </a:t>
            </a:r>
            <a:r>
              <a:rPr sz="1700" spc="-65" dirty="0">
                <a:solidFill>
                  <a:srgbClr val="231F20"/>
                </a:solidFill>
                <a:latin typeface="CoreSansC-45Regular"/>
                <a:cs typeface="CoreSansC-45Regular"/>
              </a:rPr>
              <a:t>method</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of</a:t>
            </a:r>
            <a:r>
              <a:rPr sz="1700" spc="-135" dirty="0">
                <a:solidFill>
                  <a:srgbClr val="231F20"/>
                </a:solidFill>
                <a:latin typeface="CoreSansC-45Regular"/>
                <a:cs typeface="CoreSansC-45Regular"/>
              </a:rPr>
              <a:t> </a:t>
            </a:r>
            <a:r>
              <a:rPr sz="1700" spc="-60" dirty="0">
                <a:solidFill>
                  <a:srgbClr val="231F20"/>
                </a:solidFill>
                <a:latin typeface="CoreSansC-45Regular"/>
                <a:cs typeface="CoreSansC-45Regular"/>
              </a:rPr>
              <a:t>selling</a:t>
            </a:r>
            <a:r>
              <a:rPr lang="en-US" sz="1700" spc="-135" dirty="0">
                <a:solidFill>
                  <a:srgbClr val="231F20"/>
                </a:solidFill>
                <a:latin typeface="CoreSansC-45Regular"/>
                <a:cs typeface="CoreSansC-45Regular"/>
              </a:rPr>
              <a:t> trees</a:t>
            </a:r>
            <a:r>
              <a:rPr sz="1700" spc="-80" dirty="0">
                <a:solidFill>
                  <a:srgbClr val="231F20"/>
                </a:solidFill>
                <a:latin typeface="CoreSansC-45Regular"/>
                <a:cs typeface="CoreSansC-45Regular"/>
              </a:rPr>
              <a:t>  </a:t>
            </a:r>
            <a:br>
              <a:rPr lang="en-US" sz="1700" spc="-80" dirty="0">
                <a:solidFill>
                  <a:srgbClr val="231F20"/>
                </a:solidFill>
                <a:latin typeface="CoreSansC-45Regular"/>
                <a:cs typeface="CoreSansC-45Regular"/>
              </a:rPr>
            </a:br>
            <a:r>
              <a:rPr sz="1700" spc="-80" dirty="0">
                <a:solidFill>
                  <a:srgbClr val="231F20"/>
                </a:solidFill>
                <a:latin typeface="CoreSansC-45Regular"/>
                <a:cs typeface="CoreSansC-45Regular"/>
              </a:rPr>
              <a:t>Ecoforce</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has</a:t>
            </a:r>
            <a:r>
              <a:rPr sz="1700" spc="-135" dirty="0">
                <a:solidFill>
                  <a:srgbClr val="231F20"/>
                </a:solidFill>
                <a:latin typeface="CoreSansC-45Regular"/>
                <a:cs typeface="CoreSansC-45Regular"/>
              </a:rPr>
              <a:t> </a:t>
            </a:r>
            <a:r>
              <a:rPr sz="1700" dirty="0">
                <a:solidFill>
                  <a:srgbClr val="231F20"/>
                </a:solidFill>
                <a:latin typeface="CoreSansC-45Regular"/>
                <a:cs typeface="CoreSansC-45Regular"/>
              </a:rPr>
              <a:t>a</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strong</a:t>
            </a:r>
            <a:r>
              <a:rPr sz="1700" spc="-135" dirty="0">
                <a:solidFill>
                  <a:srgbClr val="231F20"/>
                </a:solidFill>
                <a:latin typeface="CoreSansC-45Regular"/>
                <a:cs typeface="CoreSansC-45Regular"/>
              </a:rPr>
              <a:t> </a:t>
            </a:r>
            <a:r>
              <a:rPr sz="1700" spc="-60" dirty="0">
                <a:solidFill>
                  <a:srgbClr val="231F20"/>
                </a:solidFill>
                <a:latin typeface="CoreSansC-45Regular"/>
                <a:cs typeface="CoreSansC-45Regular"/>
              </a:rPr>
              <a:t>Social</a:t>
            </a:r>
            <a:r>
              <a:rPr sz="1700" spc="-135" dirty="0">
                <a:solidFill>
                  <a:srgbClr val="231F20"/>
                </a:solidFill>
                <a:latin typeface="CoreSansC-45Regular"/>
                <a:cs typeface="CoreSansC-45Regular"/>
              </a:rPr>
              <a:t> </a:t>
            </a:r>
            <a:r>
              <a:rPr sz="1700" spc="-70" dirty="0">
                <a:solidFill>
                  <a:srgbClr val="231F20"/>
                </a:solidFill>
                <a:latin typeface="CoreSansC-45Regular"/>
                <a:cs typeface="CoreSansC-45Regular"/>
              </a:rPr>
              <a:t>Conscience</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and</a:t>
            </a:r>
            <a:r>
              <a:rPr sz="1700" spc="-135" dirty="0">
                <a:solidFill>
                  <a:srgbClr val="231F20"/>
                </a:solidFill>
                <a:latin typeface="CoreSansC-45Regular"/>
                <a:cs typeface="CoreSansC-45Regular"/>
              </a:rPr>
              <a:t> </a:t>
            </a:r>
            <a:r>
              <a:rPr sz="1700" spc="-65" dirty="0">
                <a:solidFill>
                  <a:srgbClr val="231F20"/>
                </a:solidFill>
                <a:latin typeface="CoreSansC-45Regular"/>
                <a:cs typeface="CoreSansC-45Regular"/>
              </a:rPr>
              <a:t>supports</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NFP</a:t>
            </a:r>
            <a:r>
              <a:rPr lang="en-US" sz="1700" spc="-50" dirty="0">
                <a:solidFill>
                  <a:srgbClr val="231F20"/>
                </a:solidFill>
                <a:latin typeface="CoreSansC-45Regular"/>
                <a:cs typeface="CoreSansC-45Regular"/>
              </a:rPr>
              <a:t>’s</a:t>
            </a:r>
            <a:r>
              <a:rPr sz="1700" spc="-135" dirty="0">
                <a:solidFill>
                  <a:srgbClr val="231F20"/>
                </a:solidFill>
                <a:latin typeface="CoreSansC-45Regular"/>
                <a:cs typeface="CoreSansC-45Regular"/>
              </a:rPr>
              <a:t> </a:t>
            </a:r>
            <a:r>
              <a:rPr sz="1700" spc="-75" dirty="0">
                <a:solidFill>
                  <a:srgbClr val="231F20"/>
                </a:solidFill>
                <a:latin typeface="CoreSansC-45Regular"/>
                <a:cs typeface="CoreSansC-45Regular"/>
              </a:rPr>
              <a:t>worldwide</a:t>
            </a:r>
            <a:endParaRPr sz="1700" dirty="0">
              <a:latin typeface="CoreSansC-45Regular"/>
              <a:cs typeface="CoreSansC-45Regular"/>
            </a:endParaRPr>
          </a:p>
        </p:txBody>
      </p:sp>
      <p:grpSp>
        <p:nvGrpSpPr>
          <p:cNvPr id="7" name="object 7"/>
          <p:cNvGrpSpPr/>
          <p:nvPr/>
        </p:nvGrpSpPr>
        <p:grpSpPr>
          <a:xfrm>
            <a:off x="1292400" y="1605176"/>
            <a:ext cx="183605" cy="1451392"/>
            <a:chOff x="1292400" y="1593240"/>
            <a:chExt cx="183605" cy="1451392"/>
          </a:xfrm>
        </p:grpSpPr>
        <p:sp>
          <p:nvSpPr>
            <p:cNvPr id="8" name="object 8"/>
            <p:cNvSpPr/>
            <p:nvPr/>
          </p:nvSpPr>
          <p:spPr>
            <a:xfrm>
              <a:off x="1292401" y="1593240"/>
              <a:ext cx="183603" cy="18360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292402" y="1899179"/>
              <a:ext cx="183603" cy="183603"/>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1292401" y="2246158"/>
              <a:ext cx="183603" cy="18360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1292400" y="2542442"/>
              <a:ext cx="183603" cy="183603"/>
            </a:xfrm>
            <a:prstGeom prst="rect">
              <a:avLst/>
            </a:prstGeom>
            <a:blipFill>
              <a:blip r:embed="rId3" cstate="print"/>
              <a:stretch>
                <a:fillRect/>
              </a:stretch>
            </a:blipFill>
          </p:spPr>
          <p:txBody>
            <a:bodyPr wrap="square" lIns="0" tIns="0" rIns="0" bIns="0" rtlCol="0"/>
            <a:lstStyle/>
            <a:p>
              <a:endParaRPr dirty="0"/>
            </a:p>
          </p:txBody>
        </p:sp>
        <p:sp>
          <p:nvSpPr>
            <p:cNvPr id="12" name="object 12"/>
            <p:cNvSpPr/>
            <p:nvPr/>
          </p:nvSpPr>
          <p:spPr>
            <a:xfrm>
              <a:off x="1292400" y="2861029"/>
              <a:ext cx="183603" cy="183603"/>
            </a:xfrm>
            <a:prstGeom prst="rect">
              <a:avLst/>
            </a:prstGeom>
            <a:blipFill>
              <a:blip r:embed="rId3" cstate="print"/>
              <a:stretch>
                <a:fillRect/>
              </a:stretch>
            </a:blipFill>
          </p:spPr>
          <p:txBody>
            <a:bodyPr wrap="square" lIns="0" tIns="0" rIns="0" bIns="0" rtlCol="0"/>
            <a:lstStyle/>
            <a:p>
              <a:endParaRPr/>
            </a:p>
          </p:txBody>
        </p:sp>
      </p:grpSp>
      <p:sp>
        <p:nvSpPr>
          <p:cNvPr id="13" name="object 13"/>
          <p:cNvSpPr txBox="1"/>
          <p:nvPr/>
        </p:nvSpPr>
        <p:spPr>
          <a:xfrm>
            <a:off x="1829531" y="6927412"/>
            <a:ext cx="1621790" cy="391160"/>
          </a:xfrm>
          <a:prstGeom prst="rect">
            <a:avLst/>
          </a:prstGeom>
        </p:spPr>
        <p:txBody>
          <a:bodyPr vert="horz" wrap="square" lIns="0" tIns="12700" rIns="0" bIns="0" rtlCol="0">
            <a:spAutoFit/>
          </a:bodyPr>
          <a:lstStyle/>
          <a:p>
            <a:pPr marL="775335">
              <a:lnSpc>
                <a:spcPct val="100000"/>
              </a:lnSpc>
              <a:spcBef>
                <a:spcPts val="100"/>
              </a:spcBef>
            </a:pPr>
            <a:r>
              <a:rPr sz="1200" spc="-5" dirty="0">
                <a:solidFill>
                  <a:srgbClr val="231F20"/>
                </a:solidFill>
                <a:latin typeface="CoreSansC-45Regular"/>
                <a:cs typeface="CoreSansC-45Regular"/>
              </a:rPr>
              <a:t>FOUNDERS:</a:t>
            </a:r>
            <a:endParaRPr sz="1200">
              <a:latin typeface="CoreSansC-45Regular"/>
              <a:cs typeface="CoreSansC-45Regular"/>
            </a:endParaRPr>
          </a:p>
          <a:p>
            <a:pPr marL="12700">
              <a:lnSpc>
                <a:spcPct val="100000"/>
              </a:lnSpc>
            </a:pPr>
            <a:r>
              <a:rPr sz="1200" dirty="0">
                <a:solidFill>
                  <a:srgbClr val="231F20"/>
                </a:solidFill>
                <a:latin typeface="CoreSansC-45Regular"/>
                <a:cs typeface="CoreSansC-45Regular"/>
              </a:rPr>
              <a:t>Charles &amp; </a:t>
            </a:r>
            <a:r>
              <a:rPr sz="1200" spc="-25" dirty="0">
                <a:solidFill>
                  <a:srgbClr val="231F20"/>
                </a:solidFill>
                <a:latin typeface="CoreSansC-45Regular"/>
                <a:cs typeface="CoreSansC-45Regular"/>
              </a:rPr>
              <a:t>Tracy</a:t>
            </a:r>
            <a:r>
              <a:rPr sz="1200" spc="-100" dirty="0">
                <a:solidFill>
                  <a:srgbClr val="231F20"/>
                </a:solidFill>
                <a:latin typeface="CoreSansC-45Regular"/>
                <a:cs typeface="CoreSansC-45Regular"/>
              </a:rPr>
              <a:t> </a:t>
            </a:r>
            <a:r>
              <a:rPr sz="1200" dirty="0">
                <a:solidFill>
                  <a:srgbClr val="231F20"/>
                </a:solidFill>
                <a:latin typeface="CoreSansC-45Regular"/>
                <a:cs typeface="CoreSansC-45Regular"/>
              </a:rPr>
              <a:t>Alder</a:t>
            </a:r>
            <a:endParaRPr sz="1200">
              <a:latin typeface="CoreSansC-45Regular"/>
              <a:cs typeface="CoreSansC-45Regul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1236494" y="446393"/>
            <a:ext cx="387157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First Hand Experience</a:t>
            </a:r>
            <a:endParaRPr kumimoji="0" lang="en-US" sz="320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1231900" y="1500101"/>
            <a:ext cx="8686800" cy="14619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oreSansC-45Regular"/>
              </a:rPr>
              <a:t>Built Rural Aid from nothing to a $100 Million dollar charity </a:t>
            </a:r>
            <a:br>
              <a:rPr lang="en-US" dirty="0">
                <a:solidFill>
                  <a:prstClr val="black"/>
                </a:solidFill>
                <a:latin typeface="CoreSansC-45Regular"/>
              </a:rPr>
            </a:br>
            <a:r>
              <a:rPr lang="en-US" dirty="0">
                <a:solidFill>
                  <a:prstClr val="black"/>
                </a:solidFill>
                <a:latin typeface="CoreSansC-45Regular"/>
              </a:rPr>
              <a:t>Over 14,000 farmers requested assistance over 7 years.</a:t>
            </a:r>
            <a:br>
              <a:rPr lang="en-US" dirty="0">
                <a:solidFill>
                  <a:prstClr val="black"/>
                </a:solidFill>
                <a:latin typeface="CoreSansC-45Regular"/>
              </a:rPr>
            </a:br>
            <a:r>
              <a:rPr lang="en-US" dirty="0">
                <a:solidFill>
                  <a:prstClr val="black"/>
                </a:solidFill>
                <a:latin typeface="CoreSansC-45Regular"/>
              </a:rPr>
              <a:t>Assistance for Flood, Bushfire and Drought provided to farmers</a:t>
            </a:r>
            <a:br>
              <a:rPr lang="en-US" dirty="0">
                <a:solidFill>
                  <a:prstClr val="black"/>
                </a:solidFill>
                <a:latin typeface="CoreSansC-45Regular"/>
              </a:rPr>
            </a:br>
            <a:r>
              <a:rPr lang="en-US" dirty="0">
                <a:solidFill>
                  <a:prstClr val="black"/>
                </a:solidFill>
                <a:latin typeface="CoreSansC-45Regular"/>
              </a:rPr>
              <a:t>Farmers across all states and different primary production categories</a:t>
            </a:r>
            <a:br>
              <a:rPr lang="en-US" sz="1700" dirty="0">
                <a:solidFill>
                  <a:prstClr val="black"/>
                </a:solidFill>
                <a:latin typeface="CoreSansC-45Regular"/>
              </a:rPr>
            </a:br>
            <a:r>
              <a:rPr lang="en-US" sz="1700" dirty="0">
                <a:solidFill>
                  <a:prstClr val="black"/>
                </a:solidFill>
                <a:latin typeface="CoreSansC-45Regular"/>
              </a:rPr>
              <a:t>Funded soil case studies with Soils for Life</a:t>
            </a:r>
            <a:endParaRPr kumimoji="0" lang="en-US" sz="1800" b="0" i="0" u="none" strike="noStrike" kern="1200" cap="none" spc="0" normalizeH="0" baseline="0" noProof="0" dirty="0">
              <a:ln>
                <a:noFill/>
              </a:ln>
              <a:solidFill>
                <a:prstClr val="black"/>
              </a:solidFill>
              <a:effectLst/>
              <a:uLnTx/>
              <a:uFillTx/>
              <a:latin typeface="CoreSansC-45Regular"/>
            </a:endParaRPr>
          </a:p>
        </p:txBody>
      </p:sp>
      <p:grpSp>
        <p:nvGrpSpPr>
          <p:cNvPr id="5" name="object 7">
            <a:extLst>
              <a:ext uri="{FF2B5EF4-FFF2-40B4-BE49-F238E27FC236}">
                <a16:creationId xmlns:a16="http://schemas.microsoft.com/office/drawing/2014/main" id="{4A9E9F43-B7CC-4A8D-B030-42FF0BAA3082}"/>
              </a:ext>
            </a:extLst>
          </p:cNvPr>
          <p:cNvGrpSpPr/>
          <p:nvPr/>
        </p:nvGrpSpPr>
        <p:grpSpPr>
          <a:xfrm>
            <a:off x="927095" y="1532220"/>
            <a:ext cx="183609" cy="1352331"/>
            <a:chOff x="1292395" y="1593240"/>
            <a:chExt cx="183609" cy="1352331"/>
          </a:xfrm>
        </p:grpSpPr>
        <p:sp>
          <p:nvSpPr>
            <p:cNvPr id="7" name="object 8">
              <a:extLst>
                <a:ext uri="{FF2B5EF4-FFF2-40B4-BE49-F238E27FC236}">
                  <a16:creationId xmlns:a16="http://schemas.microsoft.com/office/drawing/2014/main" id="{55BA9188-BFD3-496B-A1B1-E7436140E923}"/>
                </a:ext>
              </a:extLst>
            </p:cNvPr>
            <p:cNvSpPr/>
            <p:nvPr/>
          </p:nvSpPr>
          <p:spPr>
            <a:xfrm>
              <a:off x="1292401" y="1593240"/>
              <a:ext cx="183603" cy="183603"/>
            </a:xfrm>
            <a:prstGeom prst="rect">
              <a:avLst/>
            </a:prstGeom>
            <a:blipFill>
              <a:blip r:embed="rId3" cstate="print"/>
              <a:stretch>
                <a:fillRect/>
              </a:stretch>
            </a:blipFill>
          </p:spPr>
          <p:txBody>
            <a:bodyPr wrap="square" lIns="0" tIns="0" rIns="0" bIns="0" rtlCol="0"/>
            <a:lstStyle/>
            <a:p>
              <a:endParaRPr/>
            </a:p>
          </p:txBody>
        </p:sp>
        <p:sp>
          <p:nvSpPr>
            <p:cNvPr id="8" name="object 9">
              <a:extLst>
                <a:ext uri="{FF2B5EF4-FFF2-40B4-BE49-F238E27FC236}">
                  <a16:creationId xmlns:a16="http://schemas.microsoft.com/office/drawing/2014/main" id="{3BBF47D7-30A3-450E-960E-A369865AC209}"/>
                </a:ext>
              </a:extLst>
            </p:cNvPr>
            <p:cNvSpPr/>
            <p:nvPr/>
          </p:nvSpPr>
          <p:spPr>
            <a:xfrm>
              <a:off x="1292398" y="1894351"/>
              <a:ext cx="183603" cy="183603"/>
            </a:xfrm>
            <a:prstGeom prst="rect">
              <a:avLst/>
            </a:prstGeom>
            <a:blipFill>
              <a:blip r:embed="rId4" cstate="print"/>
              <a:stretch>
                <a:fillRect/>
              </a:stretch>
            </a:blipFill>
          </p:spPr>
          <p:txBody>
            <a:bodyPr wrap="square" lIns="0" tIns="0" rIns="0" bIns="0" rtlCol="0"/>
            <a:lstStyle/>
            <a:p>
              <a:endParaRPr/>
            </a:p>
          </p:txBody>
        </p:sp>
        <p:sp>
          <p:nvSpPr>
            <p:cNvPr id="9" name="object 10">
              <a:extLst>
                <a:ext uri="{FF2B5EF4-FFF2-40B4-BE49-F238E27FC236}">
                  <a16:creationId xmlns:a16="http://schemas.microsoft.com/office/drawing/2014/main" id="{00CEFE80-98AA-4051-838E-B8407542C9F4}"/>
                </a:ext>
              </a:extLst>
            </p:cNvPr>
            <p:cNvSpPr/>
            <p:nvPr/>
          </p:nvSpPr>
          <p:spPr>
            <a:xfrm>
              <a:off x="1292396" y="2200290"/>
              <a:ext cx="183603" cy="183603"/>
            </a:xfrm>
            <a:prstGeom prst="rect">
              <a:avLst/>
            </a:prstGeom>
            <a:blipFill>
              <a:blip r:embed="rId4" cstate="print"/>
              <a:stretch>
                <a:fillRect/>
              </a:stretch>
            </a:blipFill>
          </p:spPr>
          <p:txBody>
            <a:bodyPr wrap="square" lIns="0" tIns="0" rIns="0" bIns="0" rtlCol="0"/>
            <a:lstStyle/>
            <a:p>
              <a:endParaRPr/>
            </a:p>
          </p:txBody>
        </p:sp>
        <p:sp>
          <p:nvSpPr>
            <p:cNvPr id="10" name="object 11">
              <a:extLst>
                <a:ext uri="{FF2B5EF4-FFF2-40B4-BE49-F238E27FC236}">
                  <a16:creationId xmlns:a16="http://schemas.microsoft.com/office/drawing/2014/main" id="{FDBBB823-29E9-4E6A-8DF4-0ED11BD8F617}"/>
                </a:ext>
              </a:extLst>
            </p:cNvPr>
            <p:cNvSpPr/>
            <p:nvPr/>
          </p:nvSpPr>
          <p:spPr>
            <a:xfrm>
              <a:off x="1292395" y="2496574"/>
              <a:ext cx="183603" cy="183603"/>
            </a:xfrm>
            <a:prstGeom prst="rect">
              <a:avLst/>
            </a:prstGeom>
            <a:blipFill>
              <a:blip r:embed="rId4" cstate="print"/>
              <a:stretch>
                <a:fillRect/>
              </a:stretch>
            </a:blipFill>
          </p:spPr>
          <p:txBody>
            <a:bodyPr wrap="square" lIns="0" tIns="0" rIns="0" bIns="0" rtlCol="0"/>
            <a:lstStyle/>
            <a:p>
              <a:endParaRPr dirty="0"/>
            </a:p>
          </p:txBody>
        </p:sp>
        <p:sp>
          <p:nvSpPr>
            <p:cNvPr id="11" name="object 12">
              <a:extLst>
                <a:ext uri="{FF2B5EF4-FFF2-40B4-BE49-F238E27FC236}">
                  <a16:creationId xmlns:a16="http://schemas.microsoft.com/office/drawing/2014/main" id="{44EAFFCB-936F-4DBB-BE10-248B8F28A40A}"/>
                </a:ext>
              </a:extLst>
            </p:cNvPr>
            <p:cNvSpPr/>
            <p:nvPr/>
          </p:nvSpPr>
          <p:spPr>
            <a:xfrm>
              <a:off x="1292395" y="2761968"/>
              <a:ext cx="183603" cy="183603"/>
            </a:xfrm>
            <a:prstGeom prst="rect">
              <a:avLst/>
            </a:prstGeom>
            <a:blipFill>
              <a:blip r:embed="rId4" cstate="print"/>
              <a:stretch>
                <a:fillRect/>
              </a:stretch>
            </a:blipFill>
          </p:spPr>
          <p:txBody>
            <a:bodyPr wrap="square" lIns="0" tIns="0" rIns="0" bIns="0" rtlCol="0"/>
            <a:lstStyle/>
            <a:p>
              <a:endParaRPr/>
            </a:p>
          </p:txBody>
        </p:sp>
      </p:grpSp>
      <p:sp>
        <p:nvSpPr>
          <p:cNvPr id="3" name="TextBox 2">
            <a:extLst>
              <a:ext uri="{FF2B5EF4-FFF2-40B4-BE49-F238E27FC236}">
                <a16:creationId xmlns:a16="http://schemas.microsoft.com/office/drawing/2014/main" id="{1C0C46D4-052B-45F1-A852-11A7A14214A2}"/>
              </a:ext>
            </a:extLst>
          </p:cNvPr>
          <p:cNvSpPr txBox="1"/>
          <p:nvPr/>
        </p:nvSpPr>
        <p:spPr>
          <a:xfrm>
            <a:off x="774700" y="3621260"/>
            <a:ext cx="8352736" cy="1415772"/>
          </a:xfrm>
          <a:prstGeom prst="rect">
            <a:avLst/>
          </a:prstGeom>
          <a:noFill/>
        </p:spPr>
        <p:txBody>
          <a:bodyPr wrap="none" rtlCol="0">
            <a:spAutoFit/>
          </a:bodyPr>
          <a:lstStyle/>
          <a:p>
            <a:r>
              <a:rPr lang="en-US" sz="3200" dirty="0"/>
              <a:t>Problem</a:t>
            </a:r>
            <a:br>
              <a:rPr lang="en-US" dirty="0"/>
            </a:br>
            <a:br>
              <a:rPr lang="en-US" dirty="0"/>
            </a:br>
            <a:r>
              <a:rPr lang="en-US" dirty="0"/>
              <a:t>Long term charitable support for rural producers is unsustainable.</a:t>
            </a:r>
            <a:br>
              <a:rPr lang="en-US" dirty="0"/>
            </a:br>
            <a:r>
              <a:rPr lang="en-US" dirty="0"/>
              <a:t>It’s impossible to provide enough hay, water, financial assistance to support a producer.</a:t>
            </a:r>
          </a:p>
        </p:txBody>
      </p:sp>
      <p:sp>
        <p:nvSpPr>
          <p:cNvPr id="12" name="TextBox 11">
            <a:extLst>
              <a:ext uri="{FF2B5EF4-FFF2-40B4-BE49-F238E27FC236}">
                <a16:creationId xmlns:a16="http://schemas.microsoft.com/office/drawing/2014/main" id="{065D809C-DF36-4C3F-BB04-64A56D62F9F6}"/>
              </a:ext>
            </a:extLst>
          </p:cNvPr>
          <p:cNvSpPr txBox="1"/>
          <p:nvPr/>
        </p:nvSpPr>
        <p:spPr>
          <a:xfrm>
            <a:off x="774700" y="5378732"/>
            <a:ext cx="8874545" cy="1415772"/>
          </a:xfrm>
          <a:prstGeom prst="rect">
            <a:avLst/>
          </a:prstGeom>
          <a:noFill/>
        </p:spPr>
        <p:txBody>
          <a:bodyPr wrap="none" rtlCol="0">
            <a:spAutoFit/>
          </a:bodyPr>
          <a:lstStyle/>
          <a:p>
            <a:r>
              <a:rPr lang="en-US" sz="3200" dirty="0"/>
              <a:t>Solution</a:t>
            </a:r>
            <a:br>
              <a:rPr lang="en-US" dirty="0"/>
            </a:br>
            <a:br>
              <a:rPr lang="en-US" dirty="0"/>
            </a:br>
            <a:r>
              <a:rPr lang="en-US" dirty="0"/>
              <a:t>Engage consumers in the climate conversation, empower them to be a part of the </a:t>
            </a:r>
            <a:br>
              <a:rPr lang="en-US" dirty="0"/>
            </a:br>
            <a:r>
              <a:rPr lang="en-US" dirty="0"/>
              <a:t>solution and work with farmers who have access to the land to repair soils &amp; capture carbon.</a:t>
            </a:r>
          </a:p>
        </p:txBody>
      </p:sp>
    </p:spTree>
    <p:extLst>
      <p:ext uri="{BB962C8B-B14F-4D97-AF65-F5344CB8AC3E}">
        <p14:creationId xmlns:p14="http://schemas.microsoft.com/office/powerpoint/2010/main" val="2038966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633988"/>
            <a:ext cx="10692130" cy="6925309"/>
            <a:chOff x="0" y="633988"/>
            <a:chExt cx="10692130" cy="6925309"/>
          </a:xfrm>
        </p:grpSpPr>
        <p:sp>
          <p:nvSpPr>
            <p:cNvPr id="3" name="object 3"/>
            <p:cNvSpPr/>
            <p:nvPr/>
          </p:nvSpPr>
          <p:spPr>
            <a:xfrm>
              <a:off x="0" y="633988"/>
              <a:ext cx="10692003" cy="692505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68399" y="1332001"/>
              <a:ext cx="183603" cy="183603"/>
            </a:xfrm>
            <a:prstGeom prst="rect">
              <a:avLst/>
            </a:prstGeom>
            <a:blipFill>
              <a:blip r:embed="rId3" cstate="print"/>
              <a:stretch>
                <a:fillRect/>
              </a:stretch>
            </a:blipFill>
          </p:spPr>
          <p:txBody>
            <a:bodyPr wrap="square" lIns="0" tIns="0" rIns="0" bIns="0" rtlCol="0"/>
            <a:lstStyle/>
            <a:p>
              <a:endParaRPr/>
            </a:p>
          </p:txBody>
        </p:sp>
      </p:grpSp>
      <p:sp>
        <p:nvSpPr>
          <p:cNvPr id="5" name="object 5"/>
          <p:cNvSpPr txBox="1">
            <a:spLocks noGrp="1"/>
          </p:cNvSpPr>
          <p:nvPr>
            <p:ph type="title"/>
          </p:nvPr>
        </p:nvSpPr>
        <p:spPr>
          <a:xfrm>
            <a:off x="635299" y="423285"/>
            <a:ext cx="8743950" cy="558800"/>
          </a:xfrm>
          <a:prstGeom prst="rect">
            <a:avLst/>
          </a:prstGeom>
        </p:spPr>
        <p:txBody>
          <a:bodyPr vert="horz" wrap="square" lIns="0" tIns="12700" rIns="0" bIns="0" rtlCol="0">
            <a:spAutoFit/>
          </a:bodyPr>
          <a:lstStyle/>
          <a:p>
            <a:pPr marL="12700">
              <a:lnSpc>
                <a:spcPct val="100000"/>
              </a:lnSpc>
              <a:spcBef>
                <a:spcPts val="100"/>
              </a:spcBef>
            </a:pPr>
            <a:r>
              <a:rPr b="1" spc="-50" dirty="0">
                <a:latin typeface="Core Sans C 75"/>
                <a:cs typeface="Core Sans C 75"/>
              </a:rPr>
              <a:t>The </a:t>
            </a:r>
            <a:r>
              <a:rPr b="1" spc="-65" dirty="0">
                <a:latin typeface="Core Sans C 75"/>
                <a:cs typeface="Core Sans C 75"/>
              </a:rPr>
              <a:t>Solution? </a:t>
            </a:r>
            <a:r>
              <a:rPr spc="-65" dirty="0"/>
              <a:t>Plant </a:t>
            </a:r>
            <a:r>
              <a:rPr spc="-75" dirty="0"/>
              <a:t>trees. </a:t>
            </a:r>
            <a:r>
              <a:rPr spc="-65" dirty="0"/>
              <a:t>Billions of</a:t>
            </a:r>
            <a:r>
              <a:rPr spc="-565" dirty="0"/>
              <a:t> </a:t>
            </a:r>
            <a:r>
              <a:rPr spc="-75" dirty="0"/>
              <a:t>them!</a:t>
            </a:r>
          </a:p>
        </p:txBody>
      </p:sp>
      <p:sp>
        <p:nvSpPr>
          <p:cNvPr id="6" name="object 6"/>
          <p:cNvSpPr txBox="1"/>
          <p:nvPr/>
        </p:nvSpPr>
        <p:spPr>
          <a:xfrm>
            <a:off x="1547300" y="1192353"/>
            <a:ext cx="4597400" cy="2616200"/>
          </a:xfrm>
          <a:prstGeom prst="rect">
            <a:avLst/>
          </a:prstGeom>
        </p:spPr>
        <p:txBody>
          <a:bodyPr vert="horz" wrap="square" lIns="0" tIns="12700" rIns="0" bIns="0" rtlCol="0">
            <a:spAutoFit/>
          </a:bodyPr>
          <a:lstStyle/>
          <a:p>
            <a:pPr marL="12700" marR="1648460">
              <a:lnSpc>
                <a:spcPct val="125000"/>
              </a:lnSpc>
              <a:spcBef>
                <a:spcPts val="100"/>
              </a:spcBef>
            </a:pPr>
            <a:r>
              <a:rPr sz="1700" spc="-85" dirty="0">
                <a:solidFill>
                  <a:srgbClr val="231F20"/>
                </a:solidFill>
                <a:latin typeface="CoreSansC-45Regular"/>
                <a:cs typeface="CoreSansC-45Regular"/>
              </a:rPr>
              <a:t>Trees </a:t>
            </a:r>
            <a:r>
              <a:rPr sz="1700" spc="-70" dirty="0">
                <a:solidFill>
                  <a:srgbClr val="231F20"/>
                </a:solidFill>
                <a:latin typeface="CoreSansC-45Regular"/>
                <a:cs typeface="CoreSansC-45Regular"/>
              </a:rPr>
              <a:t>regulate </a:t>
            </a:r>
            <a:r>
              <a:rPr sz="1700" spc="-50" dirty="0">
                <a:solidFill>
                  <a:srgbClr val="231F20"/>
                </a:solidFill>
                <a:latin typeface="CoreSansC-45Regular"/>
                <a:cs typeface="CoreSansC-45Regular"/>
              </a:rPr>
              <a:t>the </a:t>
            </a:r>
            <a:r>
              <a:rPr sz="1700" spc="-65" dirty="0">
                <a:solidFill>
                  <a:srgbClr val="231F20"/>
                </a:solidFill>
                <a:latin typeface="CoreSansC-45Regular"/>
                <a:cs typeface="CoreSansC-45Regular"/>
              </a:rPr>
              <a:t>water</a:t>
            </a:r>
            <a:r>
              <a:rPr sz="1700" spc="-375" dirty="0">
                <a:solidFill>
                  <a:srgbClr val="231F20"/>
                </a:solidFill>
                <a:latin typeface="CoreSansC-45Regular"/>
                <a:cs typeface="CoreSansC-45Regular"/>
              </a:rPr>
              <a:t> </a:t>
            </a:r>
            <a:r>
              <a:rPr sz="1700" spc="-80" dirty="0">
                <a:solidFill>
                  <a:srgbClr val="231F20"/>
                </a:solidFill>
                <a:latin typeface="CoreSansC-45Regular"/>
                <a:cs typeface="CoreSansC-45Regular"/>
              </a:rPr>
              <a:t>cycle  </a:t>
            </a:r>
            <a:br>
              <a:rPr lang="en-US" sz="1700" spc="-80" dirty="0">
                <a:solidFill>
                  <a:srgbClr val="231F20"/>
                </a:solidFill>
                <a:latin typeface="CoreSansC-45Regular"/>
                <a:cs typeface="CoreSansC-45Regular"/>
              </a:rPr>
            </a:br>
            <a:r>
              <a:rPr sz="1700" spc="-85" dirty="0">
                <a:solidFill>
                  <a:srgbClr val="231F20"/>
                </a:solidFill>
                <a:latin typeface="CoreSansC-45Regular"/>
                <a:cs typeface="CoreSansC-45Regular"/>
              </a:rPr>
              <a:t>Trees </a:t>
            </a:r>
            <a:r>
              <a:rPr sz="1700" spc="-70" dirty="0">
                <a:solidFill>
                  <a:srgbClr val="231F20"/>
                </a:solidFill>
                <a:latin typeface="CoreSansC-45Regular"/>
                <a:cs typeface="CoreSansC-45Regular"/>
              </a:rPr>
              <a:t>provide</a:t>
            </a:r>
            <a:r>
              <a:rPr sz="1700" spc="-204" dirty="0">
                <a:solidFill>
                  <a:srgbClr val="231F20"/>
                </a:solidFill>
                <a:latin typeface="CoreSansC-45Regular"/>
                <a:cs typeface="CoreSansC-45Regular"/>
              </a:rPr>
              <a:t> </a:t>
            </a:r>
            <a:r>
              <a:rPr sz="1700" spc="-70" dirty="0">
                <a:solidFill>
                  <a:srgbClr val="231F20"/>
                </a:solidFill>
                <a:latin typeface="CoreSansC-45Regular"/>
                <a:cs typeface="CoreSansC-45Regular"/>
              </a:rPr>
              <a:t>jobs</a:t>
            </a:r>
            <a:endParaRPr sz="1700" dirty="0">
              <a:latin typeface="CoreSansC-45Regular"/>
              <a:cs typeface="CoreSansC-45Regular"/>
            </a:endParaRPr>
          </a:p>
          <a:p>
            <a:pPr marL="12700" marR="1132205">
              <a:lnSpc>
                <a:spcPct val="125000"/>
              </a:lnSpc>
            </a:pPr>
            <a:r>
              <a:rPr sz="1700" spc="-85" dirty="0">
                <a:solidFill>
                  <a:srgbClr val="231F20"/>
                </a:solidFill>
                <a:latin typeface="CoreSansC-45Regular"/>
                <a:cs typeface="CoreSansC-45Regular"/>
              </a:rPr>
              <a:t>Trees</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are</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vital</a:t>
            </a:r>
            <a:r>
              <a:rPr sz="1700" spc="-145"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habitat</a:t>
            </a:r>
            <a:r>
              <a:rPr sz="1700" spc="-145" dirty="0">
                <a:solidFill>
                  <a:srgbClr val="231F20"/>
                </a:solidFill>
                <a:latin typeface="CoreSansC-45Regular"/>
                <a:cs typeface="CoreSansC-45Regular"/>
              </a:rPr>
              <a:t> </a:t>
            </a:r>
            <a:r>
              <a:rPr sz="1700" spc="-55" dirty="0">
                <a:solidFill>
                  <a:srgbClr val="231F20"/>
                </a:solidFill>
                <a:latin typeface="CoreSansC-45Regular"/>
                <a:cs typeface="CoreSansC-45Regular"/>
              </a:rPr>
              <a:t>for</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wildlife  </a:t>
            </a:r>
            <a:br>
              <a:rPr lang="en-US" sz="1700" spc="-65" dirty="0">
                <a:solidFill>
                  <a:srgbClr val="231F20"/>
                </a:solidFill>
                <a:latin typeface="CoreSansC-45Regular"/>
                <a:cs typeface="CoreSansC-45Regular"/>
              </a:rPr>
            </a:br>
            <a:r>
              <a:rPr sz="1700" spc="-85" dirty="0">
                <a:solidFill>
                  <a:srgbClr val="231F20"/>
                </a:solidFill>
                <a:latin typeface="CoreSansC-45Regular"/>
                <a:cs typeface="CoreSansC-45Regular"/>
              </a:rPr>
              <a:t>Trees </a:t>
            </a:r>
            <a:r>
              <a:rPr sz="1700" spc="-70" dirty="0">
                <a:solidFill>
                  <a:srgbClr val="231F20"/>
                </a:solidFill>
                <a:latin typeface="CoreSansC-45Regular"/>
                <a:cs typeface="CoreSansC-45Regular"/>
              </a:rPr>
              <a:t>improve </a:t>
            </a:r>
            <a:r>
              <a:rPr sz="1700" spc="-55" dirty="0">
                <a:solidFill>
                  <a:srgbClr val="231F20"/>
                </a:solidFill>
                <a:latin typeface="CoreSansC-45Regular"/>
                <a:cs typeface="CoreSansC-45Regular"/>
              </a:rPr>
              <a:t>soil</a:t>
            </a:r>
            <a:r>
              <a:rPr sz="1700" spc="-275" dirty="0">
                <a:solidFill>
                  <a:srgbClr val="231F20"/>
                </a:solidFill>
                <a:latin typeface="CoreSansC-45Regular"/>
                <a:cs typeface="CoreSansC-45Regular"/>
              </a:rPr>
              <a:t> </a:t>
            </a:r>
            <a:r>
              <a:rPr sz="1700" spc="-60" dirty="0">
                <a:solidFill>
                  <a:srgbClr val="231F20"/>
                </a:solidFill>
                <a:latin typeface="CoreSansC-45Regular"/>
                <a:cs typeface="CoreSansC-45Regular"/>
              </a:rPr>
              <a:t>quality</a:t>
            </a:r>
            <a:endParaRPr sz="1700" dirty="0">
              <a:latin typeface="CoreSansC-45Regular"/>
              <a:cs typeface="CoreSansC-45Regular"/>
            </a:endParaRPr>
          </a:p>
          <a:p>
            <a:pPr marL="12700" marR="2498725">
              <a:lnSpc>
                <a:spcPct val="125000"/>
              </a:lnSpc>
            </a:pPr>
            <a:r>
              <a:rPr sz="1700" spc="-85" dirty="0">
                <a:solidFill>
                  <a:srgbClr val="231F20"/>
                </a:solidFill>
                <a:latin typeface="CoreSansC-45Regular"/>
                <a:cs typeface="CoreSansC-45Regular"/>
              </a:rPr>
              <a:t>Trees </a:t>
            </a:r>
            <a:r>
              <a:rPr sz="1700" spc="-75" dirty="0">
                <a:solidFill>
                  <a:srgbClr val="231F20"/>
                </a:solidFill>
                <a:latin typeface="CoreSansC-45Regular"/>
                <a:cs typeface="CoreSansC-45Regular"/>
              </a:rPr>
              <a:t>prevent</a:t>
            </a:r>
            <a:r>
              <a:rPr sz="1700" spc="-260" dirty="0">
                <a:solidFill>
                  <a:srgbClr val="231F20"/>
                </a:solidFill>
                <a:latin typeface="CoreSansC-45Regular"/>
                <a:cs typeface="CoreSansC-45Regular"/>
              </a:rPr>
              <a:t> </a:t>
            </a:r>
            <a:r>
              <a:rPr sz="1700" spc="-75" dirty="0">
                <a:solidFill>
                  <a:srgbClr val="231F20"/>
                </a:solidFill>
                <a:latin typeface="CoreSansC-45Regular"/>
                <a:cs typeface="CoreSansC-45Regular"/>
              </a:rPr>
              <a:t>erosion  </a:t>
            </a:r>
            <a:r>
              <a:rPr sz="1700" spc="-85" dirty="0">
                <a:solidFill>
                  <a:srgbClr val="231F20"/>
                </a:solidFill>
                <a:latin typeface="CoreSansC-45Regular"/>
                <a:cs typeface="CoreSansC-45Regular"/>
              </a:rPr>
              <a:t>Trees </a:t>
            </a:r>
            <a:r>
              <a:rPr sz="1700" spc="-70" dirty="0">
                <a:solidFill>
                  <a:srgbClr val="231F20"/>
                </a:solidFill>
                <a:latin typeface="CoreSansC-45Regular"/>
                <a:cs typeface="CoreSansC-45Regular"/>
              </a:rPr>
              <a:t>provide</a:t>
            </a:r>
            <a:r>
              <a:rPr sz="1700" spc="-229" dirty="0">
                <a:solidFill>
                  <a:srgbClr val="231F20"/>
                </a:solidFill>
                <a:latin typeface="CoreSansC-45Regular"/>
                <a:cs typeface="CoreSansC-45Regular"/>
              </a:rPr>
              <a:t> </a:t>
            </a:r>
            <a:r>
              <a:rPr sz="1700" spc="-70" dirty="0">
                <a:solidFill>
                  <a:srgbClr val="231F20"/>
                </a:solidFill>
                <a:latin typeface="CoreSansC-45Regular"/>
                <a:cs typeface="CoreSansC-45Regular"/>
              </a:rPr>
              <a:t>shade</a:t>
            </a:r>
            <a:endParaRPr sz="1700" dirty="0">
              <a:latin typeface="CoreSansC-45Regular"/>
              <a:cs typeface="CoreSansC-45Regular"/>
            </a:endParaRPr>
          </a:p>
          <a:p>
            <a:pPr marL="12700">
              <a:lnSpc>
                <a:spcPct val="100000"/>
              </a:lnSpc>
              <a:spcBef>
                <a:spcPts val="509"/>
              </a:spcBef>
            </a:pPr>
            <a:r>
              <a:rPr sz="1700" spc="-85" dirty="0">
                <a:solidFill>
                  <a:srgbClr val="231F20"/>
                </a:solidFill>
                <a:latin typeface="CoreSansC-45Regular"/>
                <a:cs typeface="CoreSansC-45Regular"/>
              </a:rPr>
              <a:t>Trees </a:t>
            </a:r>
            <a:r>
              <a:rPr sz="1700" spc="-75" dirty="0">
                <a:solidFill>
                  <a:srgbClr val="231F20"/>
                </a:solidFill>
                <a:latin typeface="CoreSansC-45Regular"/>
                <a:cs typeface="CoreSansC-45Regular"/>
              </a:rPr>
              <a:t>capture </a:t>
            </a:r>
            <a:r>
              <a:rPr sz="1700" spc="-50" dirty="0">
                <a:solidFill>
                  <a:srgbClr val="231F20"/>
                </a:solidFill>
                <a:latin typeface="CoreSansC-45Regular"/>
                <a:cs typeface="CoreSansC-45Regular"/>
              </a:rPr>
              <a:t>and </a:t>
            </a:r>
            <a:r>
              <a:rPr sz="1700" spc="-70" dirty="0">
                <a:solidFill>
                  <a:srgbClr val="231F20"/>
                </a:solidFill>
                <a:latin typeface="CoreSansC-45Regular"/>
                <a:cs typeface="CoreSansC-45Regular"/>
              </a:rPr>
              <a:t>store</a:t>
            </a:r>
            <a:r>
              <a:rPr lang="en-US" sz="1700" spc="-70" dirty="0">
                <a:solidFill>
                  <a:srgbClr val="231F20"/>
                </a:solidFill>
                <a:latin typeface="CoreSansC-45Regular"/>
                <a:cs typeface="CoreSansC-45Regular"/>
              </a:rPr>
              <a:t> </a:t>
            </a:r>
            <a:r>
              <a:rPr sz="1700" spc="-355" dirty="0">
                <a:solidFill>
                  <a:srgbClr val="231F20"/>
                </a:solidFill>
                <a:latin typeface="CoreSansC-45Regular"/>
                <a:cs typeface="CoreSansC-45Regular"/>
              </a:rPr>
              <a:t> </a:t>
            </a:r>
            <a:r>
              <a:rPr sz="1700" spc="-75" dirty="0">
                <a:solidFill>
                  <a:srgbClr val="231F20"/>
                </a:solidFill>
                <a:latin typeface="CoreSansC-45Regular"/>
                <a:cs typeface="CoreSansC-45Regular"/>
              </a:rPr>
              <a:t>carbon</a:t>
            </a:r>
            <a:endParaRPr sz="1700" dirty="0">
              <a:latin typeface="CoreSansC-45Regular"/>
              <a:cs typeface="CoreSansC-45Regular"/>
            </a:endParaRPr>
          </a:p>
          <a:p>
            <a:pPr marL="12700">
              <a:lnSpc>
                <a:spcPct val="100000"/>
              </a:lnSpc>
              <a:spcBef>
                <a:spcPts val="509"/>
              </a:spcBef>
            </a:pPr>
            <a:r>
              <a:rPr sz="1700" spc="-60" dirty="0">
                <a:solidFill>
                  <a:srgbClr val="231F20"/>
                </a:solidFill>
                <a:latin typeface="CoreSansC-45Regular"/>
                <a:cs typeface="CoreSansC-45Regular"/>
              </a:rPr>
              <a:t>Finally</a:t>
            </a:r>
            <a:r>
              <a:rPr lang="en-US" sz="1700" spc="-60" dirty="0">
                <a:solidFill>
                  <a:srgbClr val="231F20"/>
                </a:solidFill>
                <a:latin typeface="CoreSansC-45Regular"/>
                <a:cs typeface="CoreSansC-45Regular"/>
              </a:rPr>
              <a:t>,</a:t>
            </a:r>
            <a:r>
              <a:rPr sz="1700" spc="-145" dirty="0">
                <a:solidFill>
                  <a:srgbClr val="231F20"/>
                </a:solidFill>
                <a:latin typeface="CoreSansC-45Regular"/>
                <a:cs typeface="CoreSansC-45Regular"/>
              </a:rPr>
              <a:t> </a:t>
            </a:r>
            <a:r>
              <a:rPr sz="1700" spc="-65" dirty="0">
                <a:solidFill>
                  <a:srgbClr val="231F20"/>
                </a:solidFill>
                <a:latin typeface="CoreSansC-45Regular"/>
                <a:cs typeface="CoreSansC-45Regular"/>
              </a:rPr>
              <a:t>trees</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create</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oxygen</a:t>
            </a:r>
            <a:r>
              <a:rPr sz="1700" spc="-140" dirty="0">
                <a:solidFill>
                  <a:srgbClr val="231F20"/>
                </a:solidFill>
                <a:latin typeface="CoreSansC-45Regular"/>
                <a:cs typeface="CoreSansC-45Regular"/>
              </a:rPr>
              <a:t> </a:t>
            </a:r>
            <a:r>
              <a:rPr sz="1700" spc="-55" dirty="0">
                <a:solidFill>
                  <a:srgbClr val="231F20"/>
                </a:solidFill>
                <a:latin typeface="CoreSansC-45Regular"/>
                <a:cs typeface="CoreSansC-45Regular"/>
              </a:rPr>
              <a:t>for</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us</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all</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0" dirty="0">
                <a:solidFill>
                  <a:srgbClr val="231F20"/>
                </a:solidFill>
                <a:latin typeface="CoreSansC-45Regular"/>
                <a:cs typeface="CoreSansC-45Regular"/>
              </a:rPr>
              <a:t> </a:t>
            </a:r>
            <a:r>
              <a:rPr sz="1700" spc="-80" dirty="0">
                <a:solidFill>
                  <a:srgbClr val="231F20"/>
                </a:solidFill>
                <a:latin typeface="CoreSansC-45Regular"/>
                <a:cs typeface="CoreSansC-45Regular"/>
              </a:rPr>
              <a:t>breathe</a:t>
            </a:r>
            <a:endParaRPr sz="1700" dirty="0">
              <a:latin typeface="CoreSansC-45Regular"/>
              <a:cs typeface="CoreSansC-45Regular"/>
            </a:endParaRPr>
          </a:p>
        </p:txBody>
      </p:sp>
      <p:grpSp>
        <p:nvGrpSpPr>
          <p:cNvPr id="7" name="object 7"/>
          <p:cNvGrpSpPr/>
          <p:nvPr/>
        </p:nvGrpSpPr>
        <p:grpSpPr>
          <a:xfrm>
            <a:off x="1268399" y="1656003"/>
            <a:ext cx="184150" cy="2127885"/>
            <a:chOff x="1268399" y="1656003"/>
            <a:chExt cx="184150" cy="2127885"/>
          </a:xfrm>
        </p:grpSpPr>
        <p:sp>
          <p:nvSpPr>
            <p:cNvPr id="8" name="object 8"/>
            <p:cNvSpPr/>
            <p:nvPr/>
          </p:nvSpPr>
          <p:spPr>
            <a:xfrm>
              <a:off x="1268399" y="1980006"/>
              <a:ext cx="183603" cy="183603"/>
            </a:xfrm>
            <a:prstGeom prst="rect">
              <a:avLst/>
            </a:prstGeom>
            <a:blipFill>
              <a:blip r:embed="rId4" cstate="print"/>
              <a:stretch>
                <a:fillRect/>
              </a:stretch>
            </a:blipFill>
          </p:spPr>
          <p:txBody>
            <a:bodyPr wrap="square" lIns="0" tIns="0" rIns="0" bIns="0" rtlCol="0"/>
            <a:lstStyle/>
            <a:p>
              <a:endParaRPr/>
            </a:p>
          </p:txBody>
        </p:sp>
        <p:sp>
          <p:nvSpPr>
            <p:cNvPr id="9" name="object 9"/>
            <p:cNvSpPr/>
            <p:nvPr/>
          </p:nvSpPr>
          <p:spPr>
            <a:xfrm>
              <a:off x="1268399" y="1656003"/>
              <a:ext cx="183603" cy="183603"/>
            </a:xfrm>
            <a:prstGeom prst="rect">
              <a:avLst/>
            </a:prstGeom>
            <a:blipFill>
              <a:blip r:embed="rId5" cstate="print"/>
              <a:stretch>
                <a:fillRect/>
              </a:stretch>
            </a:blipFill>
          </p:spPr>
          <p:txBody>
            <a:bodyPr wrap="square" lIns="0" tIns="0" rIns="0" bIns="0" rtlCol="0"/>
            <a:lstStyle/>
            <a:p>
              <a:endParaRPr/>
            </a:p>
          </p:txBody>
        </p:sp>
        <p:sp>
          <p:nvSpPr>
            <p:cNvPr id="10" name="object 10"/>
            <p:cNvSpPr/>
            <p:nvPr/>
          </p:nvSpPr>
          <p:spPr>
            <a:xfrm>
              <a:off x="1268399" y="2627998"/>
              <a:ext cx="183603" cy="183603"/>
            </a:xfrm>
            <a:prstGeom prst="rect">
              <a:avLst/>
            </a:prstGeom>
            <a:blipFill>
              <a:blip r:embed="rId6" cstate="print"/>
              <a:stretch>
                <a:fillRect/>
              </a:stretch>
            </a:blipFill>
          </p:spPr>
          <p:txBody>
            <a:bodyPr wrap="square" lIns="0" tIns="0" rIns="0" bIns="0" rtlCol="0"/>
            <a:lstStyle/>
            <a:p>
              <a:endParaRPr/>
            </a:p>
          </p:txBody>
        </p:sp>
        <p:sp>
          <p:nvSpPr>
            <p:cNvPr id="11" name="object 11"/>
            <p:cNvSpPr/>
            <p:nvPr/>
          </p:nvSpPr>
          <p:spPr>
            <a:xfrm>
              <a:off x="1268399" y="2303996"/>
              <a:ext cx="183603" cy="183603"/>
            </a:xfrm>
            <a:prstGeom prst="rect">
              <a:avLst/>
            </a:prstGeom>
            <a:blipFill>
              <a:blip r:embed="rId6" cstate="print"/>
              <a:stretch>
                <a:fillRect/>
              </a:stretch>
            </a:blipFill>
          </p:spPr>
          <p:txBody>
            <a:bodyPr wrap="square" lIns="0" tIns="0" rIns="0" bIns="0" rtlCol="0"/>
            <a:lstStyle/>
            <a:p>
              <a:endParaRPr/>
            </a:p>
          </p:txBody>
        </p:sp>
        <p:sp>
          <p:nvSpPr>
            <p:cNvPr id="12" name="object 12"/>
            <p:cNvSpPr/>
            <p:nvPr/>
          </p:nvSpPr>
          <p:spPr>
            <a:xfrm>
              <a:off x="1268399" y="2952000"/>
              <a:ext cx="183603" cy="183603"/>
            </a:xfrm>
            <a:prstGeom prst="rect">
              <a:avLst/>
            </a:prstGeom>
            <a:blipFill>
              <a:blip r:embed="rId7" cstate="print"/>
              <a:stretch>
                <a:fillRect/>
              </a:stretch>
            </a:blipFill>
          </p:spPr>
          <p:txBody>
            <a:bodyPr wrap="square" lIns="0" tIns="0" rIns="0" bIns="0" rtlCol="0"/>
            <a:lstStyle/>
            <a:p>
              <a:endParaRPr/>
            </a:p>
          </p:txBody>
        </p:sp>
        <p:sp>
          <p:nvSpPr>
            <p:cNvPr id="13" name="object 13"/>
            <p:cNvSpPr/>
            <p:nvPr/>
          </p:nvSpPr>
          <p:spPr>
            <a:xfrm>
              <a:off x="1268399" y="3600005"/>
              <a:ext cx="183603" cy="183603"/>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1268399" y="3276003"/>
              <a:ext cx="183603" cy="183603"/>
            </a:xfrm>
            <a:prstGeom prst="rect">
              <a:avLst/>
            </a:prstGeom>
            <a:blipFill>
              <a:blip r:embed="rId6" cstate="print"/>
              <a:stretch>
                <a:fillRect/>
              </a:stretch>
            </a:blipFill>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300" y="400216"/>
            <a:ext cx="8463200" cy="551433"/>
          </a:xfrm>
          <a:prstGeom prst="rect">
            <a:avLst/>
          </a:prstGeom>
        </p:spPr>
        <p:txBody>
          <a:bodyPr vert="horz" wrap="square" lIns="0" tIns="12700" rIns="0" bIns="0" rtlCol="0">
            <a:spAutoFit/>
          </a:bodyPr>
          <a:lstStyle/>
          <a:p>
            <a:pPr marL="12700">
              <a:lnSpc>
                <a:spcPct val="100000"/>
              </a:lnSpc>
              <a:spcBef>
                <a:spcPts val="100"/>
              </a:spcBef>
            </a:pPr>
            <a:r>
              <a:rPr spc="-50" dirty="0"/>
              <a:t>Our </a:t>
            </a:r>
            <a:r>
              <a:rPr spc="-80" dirty="0"/>
              <a:t>environment</a:t>
            </a:r>
            <a:r>
              <a:rPr spc="-280" dirty="0"/>
              <a:t> </a:t>
            </a:r>
            <a:r>
              <a:rPr b="1" spc="-75" dirty="0">
                <a:latin typeface="Core Sans C 75"/>
                <a:cs typeface="Core Sans C 75"/>
              </a:rPr>
              <a:t>today</a:t>
            </a:r>
            <a:r>
              <a:rPr spc="-75" dirty="0"/>
              <a:t>...</a:t>
            </a:r>
            <a:r>
              <a:rPr lang="en-US" spc="-75" dirty="0"/>
              <a:t>Our Challenge</a:t>
            </a:r>
            <a:endParaRPr spc="-75" dirty="0"/>
          </a:p>
        </p:txBody>
      </p:sp>
      <p:sp>
        <p:nvSpPr>
          <p:cNvPr id="3" name="object 3"/>
          <p:cNvSpPr txBox="1"/>
          <p:nvPr/>
        </p:nvSpPr>
        <p:spPr>
          <a:xfrm>
            <a:off x="1529298" y="1089124"/>
            <a:ext cx="3436401" cy="287258"/>
          </a:xfrm>
          <a:prstGeom prst="rect">
            <a:avLst/>
          </a:prstGeom>
        </p:spPr>
        <p:txBody>
          <a:bodyPr vert="horz" wrap="square" lIns="0" tIns="30480" rIns="0" bIns="0" rtlCol="0">
            <a:spAutoFit/>
          </a:bodyPr>
          <a:lstStyle/>
          <a:p>
            <a:pPr marL="12700" marR="5080">
              <a:lnSpc>
                <a:spcPts val="1950"/>
              </a:lnSpc>
              <a:spcBef>
                <a:spcPts val="240"/>
              </a:spcBef>
            </a:pPr>
            <a:r>
              <a:rPr sz="1700" spc="-65" dirty="0">
                <a:solidFill>
                  <a:srgbClr val="231F20"/>
                </a:solidFill>
                <a:latin typeface="CoreSansC-45Regular"/>
                <a:cs typeface="CoreSansC-45Regular"/>
              </a:rPr>
              <a:t>Carbon</a:t>
            </a:r>
            <a:r>
              <a:rPr sz="1700" spc="-155" dirty="0">
                <a:solidFill>
                  <a:srgbClr val="231F20"/>
                </a:solidFill>
                <a:latin typeface="CoreSansC-45Regular"/>
                <a:cs typeface="CoreSansC-45Regular"/>
              </a:rPr>
              <a:t> </a:t>
            </a:r>
            <a:r>
              <a:rPr sz="1700" spc="-35" dirty="0">
                <a:solidFill>
                  <a:srgbClr val="231F20"/>
                </a:solidFill>
                <a:latin typeface="CoreSansC-45Regular"/>
                <a:cs typeface="CoreSansC-45Regular"/>
              </a:rPr>
              <a:t>is</a:t>
            </a:r>
            <a:r>
              <a:rPr sz="1700" spc="-150" dirty="0">
                <a:solidFill>
                  <a:srgbClr val="231F20"/>
                </a:solidFill>
                <a:latin typeface="CoreSansC-45Regular"/>
                <a:cs typeface="CoreSansC-45Regular"/>
              </a:rPr>
              <a:t> </a:t>
            </a:r>
            <a:r>
              <a:rPr sz="1700" dirty="0">
                <a:solidFill>
                  <a:srgbClr val="231F20"/>
                </a:solidFill>
                <a:latin typeface="CoreSansC-45Regular"/>
                <a:cs typeface="CoreSansC-45Regular"/>
              </a:rPr>
              <a:t>a</a:t>
            </a:r>
            <a:r>
              <a:rPr sz="1700" spc="-150" dirty="0">
                <a:solidFill>
                  <a:srgbClr val="231F20"/>
                </a:solidFill>
                <a:latin typeface="CoreSansC-45Regular"/>
                <a:cs typeface="CoreSansC-45Regular"/>
              </a:rPr>
              <a:t> </a:t>
            </a:r>
            <a:r>
              <a:rPr sz="1700" spc="-60" dirty="0">
                <a:solidFill>
                  <a:srgbClr val="231F20"/>
                </a:solidFill>
                <a:latin typeface="CoreSansC-45Regular"/>
                <a:cs typeface="CoreSansC-45Regular"/>
              </a:rPr>
              <a:t>major</a:t>
            </a:r>
            <a:r>
              <a:rPr sz="1700" spc="-155" dirty="0">
                <a:solidFill>
                  <a:srgbClr val="231F20"/>
                </a:solidFill>
                <a:latin typeface="CoreSansC-45Regular"/>
                <a:cs typeface="CoreSansC-45Regular"/>
              </a:rPr>
              <a:t> </a:t>
            </a:r>
            <a:r>
              <a:rPr sz="1700" spc="-65" dirty="0">
                <a:solidFill>
                  <a:srgbClr val="231F20"/>
                </a:solidFill>
                <a:latin typeface="CoreSansC-45Regular"/>
                <a:cs typeface="CoreSansC-45Regular"/>
              </a:rPr>
              <a:t>factor</a:t>
            </a:r>
            <a:r>
              <a:rPr sz="1700" spc="-150" dirty="0">
                <a:solidFill>
                  <a:srgbClr val="231F20"/>
                </a:solidFill>
                <a:latin typeface="CoreSansC-45Regular"/>
                <a:cs typeface="CoreSansC-45Regular"/>
              </a:rPr>
              <a:t> </a:t>
            </a:r>
            <a:r>
              <a:rPr sz="1700" spc="-70" dirty="0">
                <a:solidFill>
                  <a:srgbClr val="231F20"/>
                </a:solidFill>
                <a:latin typeface="CoreSansC-45Regular"/>
                <a:cs typeface="CoreSansC-45Regular"/>
              </a:rPr>
              <a:t>in  </a:t>
            </a:r>
            <a:r>
              <a:rPr sz="1700" spc="-60" dirty="0">
                <a:solidFill>
                  <a:srgbClr val="231F20"/>
                </a:solidFill>
                <a:latin typeface="CoreSansC-45Regular"/>
                <a:cs typeface="CoreSansC-45Regular"/>
              </a:rPr>
              <a:t>global</a:t>
            </a:r>
            <a:r>
              <a:rPr sz="1700" spc="-145" dirty="0">
                <a:solidFill>
                  <a:srgbClr val="231F20"/>
                </a:solidFill>
                <a:latin typeface="CoreSansC-45Regular"/>
                <a:cs typeface="CoreSansC-45Regular"/>
              </a:rPr>
              <a:t> </a:t>
            </a:r>
            <a:r>
              <a:rPr sz="1700" spc="-75" dirty="0">
                <a:solidFill>
                  <a:srgbClr val="231F20"/>
                </a:solidFill>
                <a:latin typeface="CoreSansC-45Regular"/>
                <a:cs typeface="CoreSansC-45Regular"/>
              </a:rPr>
              <a:t>warming</a:t>
            </a:r>
            <a:endParaRPr sz="1700" dirty="0">
              <a:latin typeface="CoreSansC-45Regular"/>
              <a:cs typeface="CoreSansC-45Regular"/>
            </a:endParaRPr>
          </a:p>
        </p:txBody>
      </p:sp>
      <p:sp>
        <p:nvSpPr>
          <p:cNvPr id="4" name="object 4"/>
          <p:cNvSpPr txBox="1"/>
          <p:nvPr/>
        </p:nvSpPr>
        <p:spPr>
          <a:xfrm>
            <a:off x="5495299" y="1089124"/>
            <a:ext cx="4818380" cy="2567369"/>
          </a:xfrm>
          <a:prstGeom prst="rect">
            <a:avLst/>
          </a:prstGeom>
        </p:spPr>
        <p:txBody>
          <a:bodyPr vert="horz" wrap="square" lIns="0" tIns="30480" rIns="0" bIns="0" rtlCol="0">
            <a:spAutoFit/>
          </a:bodyPr>
          <a:lstStyle/>
          <a:p>
            <a:pPr marL="12700" marR="822325">
              <a:lnSpc>
                <a:spcPts val="1950"/>
              </a:lnSpc>
              <a:spcBef>
                <a:spcPts val="240"/>
              </a:spcBef>
            </a:pPr>
            <a:r>
              <a:rPr sz="1700" b="1" spc="-75" dirty="0">
                <a:solidFill>
                  <a:srgbClr val="231F20"/>
                </a:solidFill>
                <a:latin typeface="Core Sans C 65 Bold"/>
                <a:cs typeface="Core Sans C 65 Bold"/>
              </a:rPr>
              <a:t>Deforestation</a:t>
            </a:r>
            <a:r>
              <a:rPr sz="1700" b="1" spc="-140" dirty="0">
                <a:solidFill>
                  <a:srgbClr val="231F20"/>
                </a:solidFill>
                <a:latin typeface="Core Sans C 65 Bold"/>
                <a:cs typeface="Core Sans C 65 Bold"/>
              </a:rPr>
              <a:t> </a:t>
            </a:r>
            <a:r>
              <a:rPr sz="1700" spc="-75" dirty="0">
                <a:solidFill>
                  <a:srgbClr val="231F20"/>
                </a:solidFill>
                <a:latin typeface="CoreSansC-45Regular"/>
                <a:cs typeface="CoreSansC-45Regular"/>
              </a:rPr>
              <a:t>We</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are</a:t>
            </a:r>
            <a:r>
              <a:rPr sz="1700" spc="-150" dirty="0">
                <a:solidFill>
                  <a:srgbClr val="231F20"/>
                </a:solidFill>
                <a:latin typeface="CoreSansC-45Regular"/>
                <a:cs typeface="CoreSansC-45Regular"/>
              </a:rPr>
              <a:t> </a:t>
            </a:r>
            <a:r>
              <a:rPr sz="1700" spc="-60" dirty="0">
                <a:solidFill>
                  <a:srgbClr val="231F20"/>
                </a:solidFill>
                <a:latin typeface="CoreSansC-45Regular"/>
                <a:cs typeface="CoreSansC-45Regular"/>
              </a:rPr>
              <a:t>cutting</a:t>
            </a:r>
            <a:r>
              <a:rPr sz="1700" spc="-145" dirty="0">
                <a:solidFill>
                  <a:srgbClr val="231F20"/>
                </a:solidFill>
                <a:latin typeface="CoreSansC-45Regular"/>
                <a:cs typeface="CoreSansC-45Regular"/>
              </a:rPr>
              <a:t> </a:t>
            </a:r>
            <a:r>
              <a:rPr sz="1700" spc="-65" dirty="0">
                <a:solidFill>
                  <a:srgbClr val="231F20"/>
                </a:solidFill>
                <a:latin typeface="CoreSansC-45Regular"/>
                <a:cs typeface="CoreSansC-45Regular"/>
              </a:rPr>
              <a:t>trees</a:t>
            </a:r>
            <a:r>
              <a:rPr sz="1700" spc="-145" dirty="0">
                <a:solidFill>
                  <a:srgbClr val="231F20"/>
                </a:solidFill>
                <a:latin typeface="CoreSansC-45Regular"/>
                <a:cs typeface="CoreSansC-45Regular"/>
              </a:rPr>
              <a:t> </a:t>
            </a:r>
            <a:r>
              <a:rPr sz="1700" spc="-75" dirty="0">
                <a:solidFill>
                  <a:srgbClr val="231F20"/>
                </a:solidFill>
                <a:latin typeface="CoreSansC-45Regular"/>
                <a:cs typeface="CoreSansC-45Regular"/>
              </a:rPr>
              <a:t>down  </a:t>
            </a:r>
            <a:r>
              <a:rPr sz="1700" spc="-65" dirty="0">
                <a:solidFill>
                  <a:srgbClr val="231F20"/>
                </a:solidFill>
                <a:latin typeface="CoreSansC-45Regular"/>
                <a:cs typeface="CoreSansC-45Regular"/>
              </a:rPr>
              <a:t>faster</a:t>
            </a:r>
            <a:r>
              <a:rPr sz="1700" spc="-145" dirty="0">
                <a:solidFill>
                  <a:srgbClr val="231F20"/>
                </a:solidFill>
                <a:latin typeface="CoreSansC-45Regular"/>
                <a:cs typeface="CoreSansC-45Regular"/>
              </a:rPr>
              <a:t> </a:t>
            </a:r>
            <a:r>
              <a:rPr sz="1700" spc="-55" dirty="0">
                <a:solidFill>
                  <a:srgbClr val="231F20"/>
                </a:solidFill>
                <a:latin typeface="CoreSansC-45Regular"/>
                <a:cs typeface="CoreSansC-45Regular"/>
              </a:rPr>
              <a:t>than</a:t>
            </a:r>
            <a:r>
              <a:rPr sz="1700" spc="-140" dirty="0">
                <a:solidFill>
                  <a:srgbClr val="231F20"/>
                </a:solidFill>
                <a:latin typeface="CoreSansC-45Regular"/>
                <a:cs typeface="CoreSansC-45Regular"/>
              </a:rPr>
              <a:t> </a:t>
            </a:r>
            <a:r>
              <a:rPr sz="1700" spc="-45" dirty="0">
                <a:solidFill>
                  <a:srgbClr val="231F20"/>
                </a:solidFill>
                <a:latin typeface="CoreSansC-45Regular"/>
                <a:cs typeface="CoreSansC-45Regular"/>
              </a:rPr>
              <a:t>we</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are</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replacing</a:t>
            </a:r>
            <a:r>
              <a:rPr sz="1700" spc="-145" dirty="0">
                <a:solidFill>
                  <a:srgbClr val="231F20"/>
                </a:solidFill>
                <a:latin typeface="CoreSansC-45Regular"/>
                <a:cs typeface="CoreSansC-45Regular"/>
              </a:rPr>
              <a:t> </a:t>
            </a:r>
            <a:r>
              <a:rPr sz="1700" spc="-70" dirty="0">
                <a:solidFill>
                  <a:srgbClr val="231F20"/>
                </a:solidFill>
                <a:latin typeface="CoreSansC-45Regular"/>
                <a:cs typeface="CoreSansC-45Regular"/>
              </a:rPr>
              <a:t>them</a:t>
            </a:r>
            <a:endParaRPr sz="1700" dirty="0">
              <a:latin typeface="CoreSansC-45Regular"/>
              <a:cs typeface="CoreSansC-45Regular"/>
            </a:endParaRPr>
          </a:p>
          <a:p>
            <a:pPr>
              <a:lnSpc>
                <a:spcPct val="100000"/>
              </a:lnSpc>
              <a:spcBef>
                <a:spcPts val="40"/>
              </a:spcBef>
            </a:pPr>
            <a:endParaRPr sz="1550" dirty="0">
              <a:latin typeface="CoreSansC-45Regular"/>
              <a:cs typeface="CoreSansC-45Regular"/>
            </a:endParaRPr>
          </a:p>
          <a:p>
            <a:pPr marL="12700" marR="256540">
              <a:lnSpc>
                <a:spcPts val="1950"/>
              </a:lnSpc>
            </a:pPr>
            <a:r>
              <a:rPr sz="1700" b="1" spc="-65" dirty="0">
                <a:solidFill>
                  <a:srgbClr val="231F20"/>
                </a:solidFill>
                <a:latin typeface="Core Sans C 65 Bold"/>
                <a:cs typeface="Core Sans C 65 Bold"/>
              </a:rPr>
              <a:t>Clearing </a:t>
            </a:r>
            <a:r>
              <a:rPr sz="1700" b="1" dirty="0">
                <a:solidFill>
                  <a:srgbClr val="231F20"/>
                </a:solidFill>
                <a:latin typeface="Core Sans C 65 Bold"/>
                <a:cs typeface="Core Sans C 65 Bold"/>
              </a:rPr>
              <a:t>&amp; </a:t>
            </a:r>
            <a:r>
              <a:rPr sz="1700" b="1" spc="-70" dirty="0">
                <a:solidFill>
                  <a:srgbClr val="231F20"/>
                </a:solidFill>
                <a:latin typeface="Core Sans C 65 Bold"/>
                <a:cs typeface="Core Sans C 65 Bold"/>
              </a:rPr>
              <a:t>Overgrazing </a:t>
            </a:r>
            <a:r>
              <a:rPr sz="1700" spc="-80" dirty="0">
                <a:solidFill>
                  <a:srgbClr val="231F20"/>
                </a:solidFill>
                <a:latin typeface="CoreSansC-45Regular"/>
                <a:cs typeface="CoreSansC-45Regular"/>
              </a:rPr>
              <a:t>We’re </a:t>
            </a:r>
            <a:r>
              <a:rPr sz="1700" spc="-65" dirty="0">
                <a:solidFill>
                  <a:srgbClr val="231F20"/>
                </a:solidFill>
                <a:latin typeface="CoreSansC-45Regular"/>
                <a:cs typeface="CoreSansC-45Regular"/>
              </a:rPr>
              <a:t>clearing </a:t>
            </a:r>
            <a:r>
              <a:rPr sz="1700" spc="-70" dirty="0">
                <a:solidFill>
                  <a:srgbClr val="231F20"/>
                </a:solidFill>
                <a:latin typeface="CoreSansC-45Regular"/>
                <a:cs typeface="CoreSansC-45Regular"/>
              </a:rPr>
              <a:t>land  </a:t>
            </a:r>
            <a:r>
              <a:rPr sz="1700" spc="-40" dirty="0">
                <a:solidFill>
                  <a:srgbClr val="231F20"/>
                </a:solidFill>
                <a:latin typeface="CoreSansC-45Regular"/>
                <a:cs typeface="CoreSansC-45Regular"/>
              </a:rPr>
              <a:t>at</a:t>
            </a:r>
            <a:r>
              <a:rPr sz="1700" spc="-145" dirty="0">
                <a:solidFill>
                  <a:srgbClr val="231F20"/>
                </a:solidFill>
                <a:latin typeface="CoreSansC-45Regular"/>
                <a:cs typeface="CoreSansC-45Regular"/>
              </a:rPr>
              <a:t> </a:t>
            </a:r>
            <a:r>
              <a:rPr sz="1700" spc="-70" dirty="0">
                <a:solidFill>
                  <a:srgbClr val="231F20"/>
                </a:solidFill>
                <a:latin typeface="CoreSansC-45Regular"/>
                <a:cs typeface="CoreSansC-45Regular"/>
              </a:rPr>
              <a:t>increasing</a:t>
            </a:r>
            <a:r>
              <a:rPr sz="1700" spc="-145" dirty="0">
                <a:solidFill>
                  <a:srgbClr val="231F20"/>
                </a:solidFill>
                <a:latin typeface="CoreSansC-45Regular"/>
                <a:cs typeface="CoreSansC-45Regular"/>
              </a:rPr>
              <a:t> </a:t>
            </a:r>
            <a:r>
              <a:rPr sz="1700" spc="-65" dirty="0">
                <a:solidFill>
                  <a:srgbClr val="231F20"/>
                </a:solidFill>
                <a:latin typeface="CoreSansC-45Regular"/>
                <a:cs typeface="CoreSansC-45Regular"/>
              </a:rPr>
              <a:t>rates</a:t>
            </a:r>
            <a:r>
              <a:rPr sz="1700" spc="-145"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keep</a:t>
            </a:r>
            <a:r>
              <a:rPr sz="1700" spc="-145" dirty="0">
                <a:solidFill>
                  <a:srgbClr val="231F20"/>
                </a:solidFill>
                <a:latin typeface="CoreSansC-45Regular"/>
                <a:cs typeface="CoreSansC-45Regular"/>
              </a:rPr>
              <a:t> </a:t>
            </a:r>
            <a:r>
              <a:rPr sz="1700" spc="-35" dirty="0">
                <a:solidFill>
                  <a:srgbClr val="231F20"/>
                </a:solidFill>
                <a:latin typeface="CoreSansC-45Regular"/>
                <a:cs typeface="CoreSansC-45Regular"/>
              </a:rPr>
              <a:t>up</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food</a:t>
            </a:r>
            <a:r>
              <a:rPr sz="1700" spc="-145" dirty="0">
                <a:solidFill>
                  <a:srgbClr val="231F20"/>
                </a:solidFill>
                <a:latin typeface="CoreSansC-45Regular"/>
                <a:cs typeface="CoreSansC-45Regular"/>
              </a:rPr>
              <a:t> </a:t>
            </a:r>
            <a:r>
              <a:rPr sz="1700" spc="-75" dirty="0">
                <a:solidFill>
                  <a:srgbClr val="231F20"/>
                </a:solidFill>
                <a:latin typeface="CoreSansC-45Regular"/>
                <a:cs typeface="CoreSansC-45Regular"/>
              </a:rPr>
              <a:t>production  </a:t>
            </a:r>
            <a:r>
              <a:rPr sz="1700" spc="-50" dirty="0">
                <a:solidFill>
                  <a:srgbClr val="231F20"/>
                </a:solidFill>
                <a:latin typeface="CoreSansC-45Regular"/>
                <a:cs typeface="CoreSansC-45Regular"/>
              </a:rPr>
              <a:t>and</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losing</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up</a:t>
            </a:r>
            <a:r>
              <a:rPr sz="1700" spc="-145"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24</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billion</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tonnes</a:t>
            </a:r>
            <a:r>
              <a:rPr sz="1700" spc="-145" dirty="0">
                <a:solidFill>
                  <a:srgbClr val="231F20"/>
                </a:solidFill>
                <a:latin typeface="CoreSansC-45Regular"/>
                <a:cs typeface="CoreSansC-45Regular"/>
              </a:rPr>
              <a:t> </a:t>
            </a:r>
            <a:r>
              <a:rPr sz="1700" spc="-50" dirty="0">
                <a:solidFill>
                  <a:srgbClr val="231F20"/>
                </a:solidFill>
                <a:latin typeface="CoreSansC-45Regular"/>
                <a:cs typeface="CoreSansC-45Regular"/>
              </a:rPr>
              <a:t>of</a:t>
            </a:r>
            <a:r>
              <a:rPr sz="1700" spc="-140" dirty="0">
                <a:solidFill>
                  <a:srgbClr val="231F20"/>
                </a:solidFill>
                <a:latin typeface="CoreSansC-45Regular"/>
                <a:cs typeface="CoreSansC-45Regular"/>
              </a:rPr>
              <a:t> </a:t>
            </a:r>
            <a:r>
              <a:rPr sz="1700" spc="-75" dirty="0">
                <a:solidFill>
                  <a:srgbClr val="231F20"/>
                </a:solidFill>
                <a:latin typeface="CoreSansC-45Regular"/>
                <a:cs typeface="CoreSansC-45Regular"/>
              </a:rPr>
              <a:t>fertile</a:t>
            </a:r>
            <a:r>
              <a:rPr lang="en-US" sz="1700" spc="-75" dirty="0">
                <a:solidFill>
                  <a:srgbClr val="231F20"/>
                </a:solidFill>
                <a:latin typeface="CoreSansC-45Regular"/>
                <a:cs typeface="CoreSansC-45Regular"/>
              </a:rPr>
              <a:t> </a:t>
            </a:r>
            <a:r>
              <a:rPr sz="1700" spc="-55" dirty="0">
                <a:solidFill>
                  <a:srgbClr val="231F20"/>
                </a:solidFill>
                <a:latin typeface="CoreSansC-45Regular"/>
                <a:cs typeface="CoreSansC-45Regular"/>
              </a:rPr>
              <a:t>soil </a:t>
            </a:r>
            <a:r>
              <a:rPr sz="1700" spc="-50" dirty="0">
                <a:solidFill>
                  <a:srgbClr val="231F20"/>
                </a:solidFill>
                <a:latin typeface="CoreSansC-45Regular"/>
                <a:cs typeface="CoreSansC-45Regular"/>
              </a:rPr>
              <a:t>per</a:t>
            </a:r>
            <a:r>
              <a:rPr sz="1700" spc="-229" dirty="0">
                <a:solidFill>
                  <a:srgbClr val="231F20"/>
                </a:solidFill>
                <a:latin typeface="CoreSansC-45Regular"/>
                <a:cs typeface="CoreSansC-45Regular"/>
              </a:rPr>
              <a:t> </a:t>
            </a:r>
            <a:r>
              <a:rPr sz="1700" spc="-75" dirty="0">
                <a:solidFill>
                  <a:srgbClr val="231F20"/>
                </a:solidFill>
                <a:latin typeface="CoreSansC-45Regular"/>
                <a:cs typeface="CoreSansC-45Regular"/>
              </a:rPr>
              <a:t>year</a:t>
            </a:r>
            <a:endParaRPr sz="1700" dirty="0">
              <a:latin typeface="CoreSansC-45Regular"/>
              <a:cs typeface="CoreSansC-45Regular"/>
            </a:endParaRPr>
          </a:p>
          <a:p>
            <a:pPr>
              <a:lnSpc>
                <a:spcPct val="100000"/>
              </a:lnSpc>
              <a:spcBef>
                <a:spcPts val="25"/>
              </a:spcBef>
            </a:pPr>
            <a:endParaRPr sz="1600" dirty="0">
              <a:latin typeface="CoreSansC-45Regular"/>
              <a:cs typeface="CoreSansC-45Regular"/>
            </a:endParaRPr>
          </a:p>
          <a:p>
            <a:pPr marL="12700" marR="5080">
              <a:lnSpc>
                <a:spcPts val="1950"/>
              </a:lnSpc>
              <a:spcBef>
                <a:spcPts val="5"/>
              </a:spcBef>
            </a:pPr>
            <a:r>
              <a:rPr sz="1700" b="1" spc="-60" dirty="0">
                <a:solidFill>
                  <a:srgbClr val="231F20"/>
                </a:solidFill>
                <a:latin typeface="Core Sans C 65 Bold"/>
                <a:cs typeface="Core Sans C 65 Bold"/>
              </a:rPr>
              <a:t>Ocean</a:t>
            </a:r>
            <a:r>
              <a:rPr sz="1700" b="1" spc="-145" dirty="0">
                <a:solidFill>
                  <a:srgbClr val="231F20"/>
                </a:solidFill>
                <a:latin typeface="Core Sans C 65 Bold"/>
                <a:cs typeface="Core Sans C 65 Bold"/>
              </a:rPr>
              <a:t> </a:t>
            </a:r>
            <a:r>
              <a:rPr sz="1700" b="1" spc="-70" dirty="0">
                <a:solidFill>
                  <a:srgbClr val="231F20"/>
                </a:solidFill>
                <a:latin typeface="Core Sans C 65 Bold"/>
                <a:cs typeface="Core Sans C 65 Bold"/>
              </a:rPr>
              <a:t>temperatures</a:t>
            </a:r>
            <a:r>
              <a:rPr sz="1700" b="1" spc="-140" dirty="0">
                <a:solidFill>
                  <a:srgbClr val="231F20"/>
                </a:solidFill>
                <a:latin typeface="Core Sans C 65 Bold"/>
                <a:cs typeface="Core Sans C 65 Bold"/>
              </a:rPr>
              <a:t> </a:t>
            </a:r>
            <a:r>
              <a:rPr sz="1700" b="1" spc="-60" dirty="0">
                <a:solidFill>
                  <a:srgbClr val="231F20"/>
                </a:solidFill>
                <a:latin typeface="Core Sans C 65 Bold"/>
                <a:cs typeface="Core Sans C 65 Bold"/>
              </a:rPr>
              <a:t>are</a:t>
            </a:r>
            <a:r>
              <a:rPr sz="1700" b="1" spc="-140" dirty="0">
                <a:solidFill>
                  <a:srgbClr val="231F20"/>
                </a:solidFill>
                <a:latin typeface="Core Sans C 65 Bold"/>
                <a:cs typeface="Core Sans C 65 Bold"/>
              </a:rPr>
              <a:t> </a:t>
            </a:r>
            <a:r>
              <a:rPr sz="1700" b="1" spc="-70" dirty="0">
                <a:solidFill>
                  <a:srgbClr val="231F20"/>
                </a:solidFill>
                <a:latin typeface="Core Sans C 65 Bold"/>
                <a:cs typeface="Core Sans C 65 Bold"/>
              </a:rPr>
              <a:t>increasing</a:t>
            </a:r>
            <a:r>
              <a:rPr sz="1700" b="1" spc="-140" dirty="0">
                <a:solidFill>
                  <a:srgbClr val="231F20"/>
                </a:solidFill>
                <a:latin typeface="Core Sans C 65 Bold"/>
                <a:cs typeface="Core Sans C 65 Bold"/>
              </a:rPr>
              <a:t> </a:t>
            </a:r>
            <a:r>
              <a:rPr sz="1700" spc="-55" dirty="0">
                <a:solidFill>
                  <a:srgbClr val="231F20"/>
                </a:solidFill>
                <a:latin typeface="CoreSansC-45Regular"/>
                <a:cs typeface="CoreSansC-45Regular"/>
              </a:rPr>
              <a:t>with</a:t>
            </a:r>
            <a:r>
              <a:rPr sz="1700" spc="-140" dirty="0">
                <a:solidFill>
                  <a:srgbClr val="231F20"/>
                </a:solidFill>
                <a:latin typeface="CoreSansC-45Regular"/>
                <a:cs typeface="CoreSansC-45Regular"/>
              </a:rPr>
              <a:t> </a:t>
            </a:r>
            <a:r>
              <a:rPr sz="1700" spc="-80" dirty="0">
                <a:solidFill>
                  <a:srgbClr val="231F20"/>
                </a:solidFill>
                <a:latin typeface="CoreSansC-45Regular"/>
                <a:cs typeface="CoreSansC-45Regular"/>
              </a:rPr>
              <a:t>greater  </a:t>
            </a:r>
            <a:r>
              <a:rPr sz="1700" spc="-65" dirty="0">
                <a:solidFill>
                  <a:srgbClr val="231F20"/>
                </a:solidFill>
                <a:latin typeface="CoreSansC-45Regular"/>
                <a:cs typeface="CoreSansC-45Regular"/>
              </a:rPr>
              <a:t>levels </a:t>
            </a:r>
            <a:r>
              <a:rPr sz="1700" spc="-50" dirty="0">
                <a:solidFill>
                  <a:srgbClr val="231F20"/>
                </a:solidFill>
                <a:latin typeface="CoreSansC-45Regular"/>
                <a:cs typeface="CoreSansC-45Regular"/>
              </a:rPr>
              <a:t>of </a:t>
            </a:r>
            <a:r>
              <a:rPr sz="1700" spc="-65" dirty="0">
                <a:solidFill>
                  <a:srgbClr val="231F20"/>
                </a:solidFill>
                <a:latin typeface="CoreSansC-45Regular"/>
                <a:cs typeface="CoreSansC-45Regular"/>
              </a:rPr>
              <a:t>carbon </a:t>
            </a:r>
            <a:r>
              <a:rPr sz="1700" spc="-35" dirty="0">
                <a:solidFill>
                  <a:srgbClr val="231F20"/>
                </a:solidFill>
                <a:latin typeface="CoreSansC-45Regular"/>
                <a:cs typeface="CoreSansC-45Regular"/>
              </a:rPr>
              <a:t>in </a:t>
            </a:r>
            <a:r>
              <a:rPr sz="1700" spc="-50" dirty="0">
                <a:solidFill>
                  <a:srgbClr val="231F20"/>
                </a:solidFill>
                <a:latin typeface="CoreSansC-45Regular"/>
                <a:cs typeface="CoreSansC-45Regular"/>
              </a:rPr>
              <a:t>the </a:t>
            </a:r>
            <a:r>
              <a:rPr sz="1700" spc="-65" dirty="0">
                <a:solidFill>
                  <a:srgbClr val="231F20"/>
                </a:solidFill>
                <a:latin typeface="CoreSansC-45Regular"/>
                <a:cs typeface="CoreSansC-45Regular"/>
              </a:rPr>
              <a:t>water </a:t>
            </a:r>
            <a:r>
              <a:rPr sz="1700" spc="-60" dirty="0">
                <a:solidFill>
                  <a:srgbClr val="231F20"/>
                </a:solidFill>
                <a:latin typeface="CoreSansC-45Regular"/>
                <a:cs typeface="CoreSansC-45Regular"/>
              </a:rPr>
              <a:t>leading </a:t>
            </a:r>
            <a:r>
              <a:rPr sz="1700" spc="-35" dirty="0">
                <a:solidFill>
                  <a:srgbClr val="231F20"/>
                </a:solidFill>
                <a:latin typeface="CoreSansC-45Regular"/>
                <a:cs typeface="CoreSansC-45Regular"/>
              </a:rPr>
              <a:t>to </a:t>
            </a:r>
            <a:r>
              <a:rPr sz="1700" spc="-70" dirty="0">
                <a:solidFill>
                  <a:srgbClr val="231F20"/>
                </a:solidFill>
                <a:latin typeface="CoreSansC-45Regular"/>
                <a:cs typeface="CoreSansC-45Regular"/>
              </a:rPr>
              <a:t>coral  </a:t>
            </a:r>
            <a:r>
              <a:rPr sz="1700" spc="-65" dirty="0">
                <a:solidFill>
                  <a:srgbClr val="231F20"/>
                </a:solidFill>
                <a:latin typeface="CoreSansC-45Regular"/>
                <a:cs typeface="CoreSansC-45Regular"/>
              </a:rPr>
              <a:t>bleaching </a:t>
            </a:r>
            <a:r>
              <a:rPr sz="1700" spc="-50" dirty="0">
                <a:solidFill>
                  <a:srgbClr val="231F20"/>
                </a:solidFill>
                <a:latin typeface="CoreSansC-45Regular"/>
                <a:cs typeface="CoreSansC-45Regular"/>
              </a:rPr>
              <a:t>and </a:t>
            </a:r>
            <a:r>
              <a:rPr sz="1700" spc="-70" dirty="0">
                <a:solidFill>
                  <a:srgbClr val="231F20"/>
                </a:solidFill>
                <a:latin typeface="CoreSansC-45Regular"/>
                <a:cs typeface="CoreSansC-45Regular"/>
              </a:rPr>
              <a:t>reef</a:t>
            </a:r>
            <a:r>
              <a:rPr sz="1700" spc="-310" dirty="0">
                <a:solidFill>
                  <a:srgbClr val="231F20"/>
                </a:solidFill>
                <a:latin typeface="CoreSansC-45Regular"/>
                <a:cs typeface="CoreSansC-45Regular"/>
              </a:rPr>
              <a:t> </a:t>
            </a:r>
            <a:r>
              <a:rPr sz="1700" spc="-70" dirty="0">
                <a:solidFill>
                  <a:srgbClr val="231F20"/>
                </a:solidFill>
                <a:latin typeface="CoreSansC-45Regular"/>
                <a:cs typeface="CoreSansC-45Regular"/>
              </a:rPr>
              <a:t>damage</a:t>
            </a:r>
            <a:endParaRPr sz="1700" dirty="0">
              <a:latin typeface="CoreSansC-45Regular"/>
              <a:cs typeface="CoreSansC-45Regular"/>
            </a:endParaRPr>
          </a:p>
        </p:txBody>
      </p:sp>
      <p:grpSp>
        <p:nvGrpSpPr>
          <p:cNvPr id="5" name="object 5"/>
          <p:cNvGrpSpPr/>
          <p:nvPr/>
        </p:nvGrpSpPr>
        <p:grpSpPr>
          <a:xfrm>
            <a:off x="5198103" y="1190625"/>
            <a:ext cx="183945" cy="1922946"/>
            <a:chOff x="5162207" y="1164005"/>
            <a:chExt cx="183603" cy="2072600"/>
          </a:xfrm>
        </p:grpSpPr>
        <p:sp>
          <p:nvSpPr>
            <p:cNvPr id="6" name="object 6"/>
            <p:cNvSpPr/>
            <p:nvPr/>
          </p:nvSpPr>
          <p:spPr>
            <a:xfrm>
              <a:off x="5162207" y="1164005"/>
              <a:ext cx="183603" cy="183603"/>
            </a:xfrm>
            <a:prstGeom prst="rect">
              <a:avLst/>
            </a:prstGeom>
            <a:blipFill>
              <a:blip r:embed="rId2" cstate="print"/>
              <a:stretch>
                <a:fillRect/>
              </a:stretch>
            </a:blipFill>
          </p:spPr>
          <p:txBody>
            <a:bodyPr wrap="square" lIns="0" tIns="0" rIns="0" bIns="0" rtlCol="0"/>
            <a:lstStyle/>
            <a:p>
              <a:endParaRPr dirty="0"/>
            </a:p>
          </p:txBody>
        </p:sp>
        <p:sp>
          <p:nvSpPr>
            <p:cNvPr id="7" name="object 7"/>
            <p:cNvSpPr/>
            <p:nvPr/>
          </p:nvSpPr>
          <p:spPr>
            <a:xfrm>
              <a:off x="5162207" y="1970399"/>
              <a:ext cx="183603" cy="183603"/>
            </a:xfrm>
            <a:prstGeom prst="rect">
              <a:avLst/>
            </a:prstGeom>
            <a:blipFill>
              <a:blip r:embed="rId3" cstate="print"/>
              <a:stretch>
                <a:fillRect/>
              </a:stretch>
            </a:blipFill>
          </p:spPr>
          <p:txBody>
            <a:bodyPr wrap="square" lIns="0" tIns="0" rIns="0" bIns="0" rtlCol="0"/>
            <a:lstStyle/>
            <a:p>
              <a:endParaRPr/>
            </a:p>
          </p:txBody>
        </p:sp>
        <p:sp>
          <p:nvSpPr>
            <p:cNvPr id="8" name="object 8"/>
            <p:cNvSpPr/>
            <p:nvPr/>
          </p:nvSpPr>
          <p:spPr>
            <a:xfrm>
              <a:off x="5162207" y="3053002"/>
              <a:ext cx="183603" cy="183603"/>
            </a:xfrm>
            <a:prstGeom prst="rect">
              <a:avLst/>
            </a:prstGeom>
            <a:blipFill>
              <a:blip r:embed="rId4" cstate="print"/>
              <a:stretch>
                <a:fillRect/>
              </a:stretch>
            </a:blip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397" y="589027"/>
            <a:ext cx="10692003" cy="6973823"/>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563299" y="399285"/>
            <a:ext cx="6297930" cy="1092200"/>
          </a:xfrm>
          <a:prstGeom prst="rect">
            <a:avLst/>
          </a:prstGeom>
        </p:spPr>
        <p:txBody>
          <a:bodyPr vert="horz" wrap="square" lIns="0" tIns="12700" rIns="0" bIns="0" rtlCol="0">
            <a:spAutoFit/>
          </a:bodyPr>
          <a:lstStyle/>
          <a:p>
            <a:pPr marL="12700">
              <a:lnSpc>
                <a:spcPct val="100000"/>
              </a:lnSpc>
              <a:spcBef>
                <a:spcPts val="100"/>
              </a:spcBef>
            </a:pPr>
            <a:r>
              <a:rPr spc="-35" dirty="0"/>
              <a:t>So </a:t>
            </a:r>
            <a:r>
              <a:rPr spc="-65" dirty="0"/>
              <a:t>how </a:t>
            </a:r>
            <a:r>
              <a:rPr spc="-50" dirty="0"/>
              <a:t>big </a:t>
            </a:r>
            <a:r>
              <a:rPr spc="-35" dirty="0"/>
              <a:t>is </a:t>
            </a:r>
            <a:r>
              <a:rPr spc="-50" dirty="0"/>
              <a:t>the</a:t>
            </a:r>
            <a:r>
              <a:rPr spc="-565" dirty="0"/>
              <a:t> </a:t>
            </a:r>
            <a:r>
              <a:rPr spc="-70" dirty="0"/>
              <a:t>opportunity?</a:t>
            </a:r>
          </a:p>
          <a:p>
            <a:pPr marL="12700">
              <a:lnSpc>
                <a:spcPct val="100000"/>
              </a:lnSpc>
            </a:pPr>
            <a:r>
              <a:rPr b="1" dirty="0">
                <a:latin typeface="Core Sans C 75"/>
                <a:cs typeface="Core Sans C 75"/>
              </a:rPr>
              <a:t>3 </a:t>
            </a:r>
            <a:r>
              <a:rPr b="1" spc="-60" dirty="0">
                <a:latin typeface="Core Sans C 75"/>
                <a:cs typeface="Core Sans C 75"/>
              </a:rPr>
              <a:t>Billion </a:t>
            </a:r>
            <a:r>
              <a:rPr b="1" spc="-45" dirty="0">
                <a:latin typeface="Core Sans C 75"/>
                <a:cs typeface="Core Sans C 75"/>
              </a:rPr>
              <a:t>at</a:t>
            </a:r>
            <a:r>
              <a:rPr b="1" spc="-370" dirty="0">
                <a:latin typeface="Core Sans C 75"/>
                <a:cs typeface="Core Sans C 75"/>
              </a:rPr>
              <a:t> </a:t>
            </a:r>
            <a:r>
              <a:rPr b="1" spc="-80" dirty="0">
                <a:latin typeface="Core Sans C 75"/>
                <a:cs typeface="Core Sans C 75"/>
              </a:rPr>
              <a:t>least!</a:t>
            </a:r>
          </a:p>
        </p:txBody>
      </p:sp>
      <p:sp>
        <p:nvSpPr>
          <p:cNvPr id="4" name="object 4"/>
          <p:cNvSpPr txBox="1"/>
          <p:nvPr/>
        </p:nvSpPr>
        <p:spPr>
          <a:xfrm>
            <a:off x="1475299" y="1761754"/>
            <a:ext cx="5906770" cy="1984967"/>
          </a:xfrm>
          <a:prstGeom prst="rect">
            <a:avLst/>
          </a:prstGeom>
        </p:spPr>
        <p:txBody>
          <a:bodyPr vert="horz" wrap="square" lIns="0" tIns="153670" rIns="0" bIns="0" rtlCol="0">
            <a:spAutoFit/>
          </a:bodyPr>
          <a:lstStyle/>
          <a:p>
            <a:pPr marL="12700">
              <a:lnSpc>
                <a:spcPct val="100000"/>
              </a:lnSpc>
              <a:spcBef>
                <a:spcPts val="1210"/>
              </a:spcBef>
            </a:pPr>
            <a:r>
              <a:rPr sz="1700" b="1" spc="-70" dirty="0">
                <a:solidFill>
                  <a:srgbClr val="231F20"/>
                </a:solidFill>
                <a:latin typeface="Core Sans C 65 Bold"/>
                <a:cs typeface="Core Sans C 65 Bold"/>
              </a:rPr>
              <a:t>Africa</a:t>
            </a:r>
            <a:r>
              <a:rPr sz="1700" b="1" spc="-145"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5"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5" dirty="0">
                <a:solidFill>
                  <a:srgbClr val="231F20"/>
                </a:solidFill>
                <a:latin typeface="CoreSansC-45Regular"/>
                <a:cs typeface="CoreSansC-45Regular"/>
              </a:rPr>
              <a:t> </a:t>
            </a:r>
            <a:r>
              <a:rPr lang="en-AU" sz="1700" spc="-60" dirty="0">
                <a:solidFill>
                  <a:srgbClr val="231F20"/>
                </a:solidFill>
                <a:latin typeface="CoreSansC-45Regular"/>
                <a:cs typeface="CoreSansC-45Regular"/>
              </a:rPr>
              <a:t>reverse </a:t>
            </a:r>
            <a:r>
              <a:rPr sz="1700" spc="-65" dirty="0">
                <a:solidFill>
                  <a:srgbClr val="231F20"/>
                </a:solidFill>
                <a:latin typeface="CoreSansC-45Regular"/>
                <a:cs typeface="CoreSansC-45Regular"/>
              </a:rPr>
              <a:t>desertification</a:t>
            </a:r>
            <a:r>
              <a:rPr sz="1700" spc="-145" dirty="0">
                <a:solidFill>
                  <a:srgbClr val="231F20"/>
                </a:solidFill>
                <a:latin typeface="CoreSansC-45Regular"/>
                <a:cs typeface="CoreSansC-45Regular"/>
              </a:rPr>
              <a:t> </a:t>
            </a:r>
            <a:r>
              <a:rPr sz="1700" dirty="0">
                <a:solidFill>
                  <a:srgbClr val="231F20"/>
                </a:solidFill>
                <a:latin typeface="CoreSansC-45Regular"/>
                <a:cs typeface="CoreSansC-45Regular"/>
              </a:rPr>
              <a:t>&amp;</a:t>
            </a:r>
            <a:r>
              <a:rPr sz="1700" spc="-145" dirty="0">
                <a:solidFill>
                  <a:srgbClr val="231F20"/>
                </a:solidFill>
                <a:latin typeface="CoreSansC-45Regular"/>
                <a:cs typeface="CoreSansC-45Regular"/>
              </a:rPr>
              <a:t> </a:t>
            </a:r>
            <a:r>
              <a:rPr sz="1700" spc="-60" dirty="0">
                <a:solidFill>
                  <a:srgbClr val="231F20"/>
                </a:solidFill>
                <a:latin typeface="CoreSansC-45Regular"/>
                <a:cs typeface="CoreSansC-45Regular"/>
              </a:rPr>
              <a:t>stop</a:t>
            </a:r>
            <a:r>
              <a:rPr sz="1700" spc="-145" dirty="0">
                <a:solidFill>
                  <a:srgbClr val="231F20"/>
                </a:solidFill>
                <a:latin typeface="CoreSansC-45Regular"/>
                <a:cs typeface="CoreSansC-45Regular"/>
              </a:rPr>
              <a:t> </a:t>
            </a:r>
            <a:r>
              <a:rPr sz="1700" spc="-65" dirty="0">
                <a:solidFill>
                  <a:srgbClr val="231F20"/>
                </a:solidFill>
                <a:latin typeface="CoreSansC-45Regular"/>
                <a:cs typeface="CoreSansC-45Regular"/>
              </a:rPr>
              <a:t>expanding</a:t>
            </a:r>
            <a:r>
              <a:rPr sz="1700" spc="-145" dirty="0">
                <a:solidFill>
                  <a:srgbClr val="231F20"/>
                </a:solidFill>
                <a:latin typeface="CoreSansC-45Regular"/>
                <a:cs typeface="CoreSansC-45Regular"/>
              </a:rPr>
              <a:t> </a:t>
            </a:r>
            <a:r>
              <a:rPr sz="1700" spc="-70" dirty="0">
                <a:solidFill>
                  <a:srgbClr val="231F20"/>
                </a:solidFill>
                <a:latin typeface="CoreSansC-45Regular"/>
                <a:cs typeface="CoreSansC-45Regular"/>
              </a:rPr>
              <a:t>deserts</a:t>
            </a:r>
            <a:endParaRPr sz="1700" dirty="0">
              <a:latin typeface="CoreSansC-45Regular"/>
              <a:cs typeface="CoreSansC-45Regular"/>
            </a:endParaRPr>
          </a:p>
          <a:p>
            <a:pPr marL="12700">
              <a:lnSpc>
                <a:spcPct val="100000"/>
              </a:lnSpc>
              <a:spcBef>
                <a:spcPts val="1110"/>
              </a:spcBef>
            </a:pPr>
            <a:r>
              <a:rPr sz="1700" b="1" spc="-70" dirty="0">
                <a:solidFill>
                  <a:srgbClr val="231F20"/>
                </a:solidFill>
                <a:latin typeface="Core Sans C 65 Bold"/>
                <a:cs typeface="Core Sans C 65 Bold"/>
              </a:rPr>
              <a:t>Australia</a:t>
            </a:r>
            <a:r>
              <a:rPr sz="1700" b="1" spc="-150"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repair</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soils</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after</a:t>
            </a:r>
            <a:r>
              <a:rPr sz="1700" spc="-140" dirty="0">
                <a:solidFill>
                  <a:srgbClr val="231F20"/>
                </a:solidFill>
                <a:latin typeface="CoreSansC-45Regular"/>
                <a:cs typeface="CoreSansC-45Regular"/>
              </a:rPr>
              <a:t> </a:t>
            </a:r>
            <a:r>
              <a:rPr sz="1700" spc="-70" dirty="0">
                <a:solidFill>
                  <a:srgbClr val="231F20"/>
                </a:solidFill>
                <a:latin typeface="CoreSansC-45Regular"/>
                <a:cs typeface="CoreSansC-45Regular"/>
              </a:rPr>
              <a:t>drought</a:t>
            </a:r>
            <a:r>
              <a:rPr sz="1700" spc="-145" dirty="0">
                <a:solidFill>
                  <a:srgbClr val="231F20"/>
                </a:solidFill>
                <a:latin typeface="CoreSansC-45Regular"/>
                <a:cs typeface="CoreSansC-45Regular"/>
              </a:rPr>
              <a:t> </a:t>
            </a:r>
            <a:r>
              <a:rPr sz="1700" spc="-50" dirty="0">
                <a:solidFill>
                  <a:srgbClr val="231F20"/>
                </a:solidFill>
                <a:latin typeface="CoreSansC-45Regular"/>
                <a:cs typeface="CoreSansC-45Regular"/>
              </a:rPr>
              <a:t>and</a:t>
            </a:r>
            <a:r>
              <a:rPr sz="1700" spc="-140" dirty="0">
                <a:solidFill>
                  <a:srgbClr val="231F20"/>
                </a:solidFill>
                <a:latin typeface="CoreSansC-45Regular"/>
                <a:cs typeface="CoreSansC-45Regular"/>
              </a:rPr>
              <a:t> </a:t>
            </a:r>
            <a:r>
              <a:rPr sz="1700" spc="-65" dirty="0">
                <a:solidFill>
                  <a:srgbClr val="231F20"/>
                </a:solidFill>
                <a:latin typeface="CoreSansC-45Regular"/>
                <a:cs typeface="CoreSansC-45Regular"/>
              </a:rPr>
              <a:t>fires</a:t>
            </a:r>
            <a:endParaRPr sz="1700" dirty="0">
              <a:latin typeface="CoreSansC-45Regular"/>
              <a:cs typeface="CoreSansC-45Regular"/>
            </a:endParaRPr>
          </a:p>
          <a:p>
            <a:pPr marL="12700" marR="630555">
              <a:lnSpc>
                <a:spcPct val="154400"/>
              </a:lnSpc>
            </a:pPr>
            <a:r>
              <a:rPr sz="1700" b="1" spc="-55" dirty="0">
                <a:solidFill>
                  <a:srgbClr val="231F20"/>
                </a:solidFill>
                <a:latin typeface="Core Sans C 65 Bold"/>
                <a:cs typeface="Core Sans C 65 Bold"/>
              </a:rPr>
              <a:t>USA </a:t>
            </a:r>
            <a:r>
              <a:rPr sz="1700" spc="-50" dirty="0">
                <a:solidFill>
                  <a:srgbClr val="231F20"/>
                </a:solidFill>
                <a:latin typeface="CoreSansC-45Regular"/>
                <a:cs typeface="CoreSansC-45Regular"/>
              </a:rPr>
              <a:t>... </a:t>
            </a:r>
            <a:r>
              <a:rPr sz="1700" spc="-35" dirty="0">
                <a:solidFill>
                  <a:srgbClr val="231F20"/>
                </a:solidFill>
                <a:latin typeface="CoreSansC-45Regular"/>
                <a:cs typeface="CoreSansC-45Regular"/>
              </a:rPr>
              <a:t>to </a:t>
            </a:r>
            <a:r>
              <a:rPr sz="1700" spc="-70" dirty="0">
                <a:solidFill>
                  <a:srgbClr val="231F20"/>
                </a:solidFill>
                <a:latin typeface="CoreSansC-45Regular"/>
                <a:cs typeface="CoreSansC-45Regular"/>
              </a:rPr>
              <a:t>replace </a:t>
            </a:r>
            <a:r>
              <a:rPr sz="1700" spc="-65" dirty="0">
                <a:solidFill>
                  <a:srgbClr val="231F20"/>
                </a:solidFill>
                <a:latin typeface="CoreSansC-45Regular"/>
                <a:cs typeface="CoreSansC-45Regular"/>
              </a:rPr>
              <a:t>trees </a:t>
            </a:r>
            <a:r>
              <a:rPr sz="1700" spc="-75" dirty="0">
                <a:solidFill>
                  <a:srgbClr val="231F20"/>
                </a:solidFill>
                <a:latin typeface="CoreSansC-45Regular"/>
                <a:cs typeface="CoreSansC-45Regular"/>
              </a:rPr>
              <a:t>destroyed </a:t>
            </a:r>
            <a:r>
              <a:rPr sz="1700" spc="-35" dirty="0">
                <a:solidFill>
                  <a:srgbClr val="231F20"/>
                </a:solidFill>
                <a:latin typeface="CoreSansC-45Regular"/>
                <a:cs typeface="CoreSansC-45Regular"/>
              </a:rPr>
              <a:t>in </a:t>
            </a:r>
            <a:r>
              <a:rPr sz="1700" spc="-70" dirty="0">
                <a:solidFill>
                  <a:srgbClr val="231F20"/>
                </a:solidFill>
                <a:latin typeface="CoreSansC-45Regular"/>
                <a:cs typeface="CoreSansC-45Regular"/>
              </a:rPr>
              <a:t>California </a:t>
            </a:r>
            <a:r>
              <a:rPr sz="1700" spc="-65" dirty="0">
                <a:solidFill>
                  <a:srgbClr val="231F20"/>
                </a:solidFill>
                <a:latin typeface="CoreSansC-45Regular"/>
                <a:cs typeface="CoreSansC-45Regular"/>
              </a:rPr>
              <a:t>fires  </a:t>
            </a:r>
            <a:endParaRPr lang="en-US" sz="1700" spc="-65" dirty="0">
              <a:solidFill>
                <a:srgbClr val="231F20"/>
              </a:solidFill>
              <a:latin typeface="CoreSansC-45Regular"/>
              <a:cs typeface="CoreSansC-45Regular"/>
            </a:endParaRPr>
          </a:p>
          <a:p>
            <a:pPr marL="12700" marR="630555">
              <a:lnSpc>
                <a:spcPct val="154400"/>
              </a:lnSpc>
            </a:pPr>
            <a:r>
              <a:rPr sz="1700" b="1" spc="-65" dirty="0">
                <a:solidFill>
                  <a:srgbClr val="231F20"/>
                </a:solidFill>
                <a:latin typeface="Core Sans C 65 Bold"/>
                <a:cs typeface="Core Sans C 65 Bold"/>
              </a:rPr>
              <a:t>Brazil</a:t>
            </a:r>
            <a:r>
              <a:rPr sz="1700" b="1" spc="-135"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0" dirty="0">
                <a:solidFill>
                  <a:srgbClr val="231F20"/>
                </a:solidFill>
                <a:latin typeface="CoreSansC-45Regular"/>
                <a:cs typeface="CoreSansC-45Regular"/>
              </a:rPr>
              <a:t> </a:t>
            </a:r>
            <a:r>
              <a:rPr sz="1700" spc="-35" dirty="0">
                <a:solidFill>
                  <a:srgbClr val="231F20"/>
                </a:solidFill>
                <a:latin typeface="CoreSansC-45Regular"/>
                <a:cs typeface="CoreSansC-45Regular"/>
              </a:rPr>
              <a:t>to</a:t>
            </a:r>
            <a:r>
              <a:rPr sz="1700" spc="-135" dirty="0">
                <a:solidFill>
                  <a:srgbClr val="231F20"/>
                </a:solidFill>
                <a:latin typeface="CoreSansC-45Regular"/>
                <a:cs typeface="CoreSansC-45Regular"/>
              </a:rPr>
              <a:t> </a:t>
            </a:r>
            <a:r>
              <a:rPr sz="1700" spc="-70" dirty="0">
                <a:solidFill>
                  <a:srgbClr val="231F20"/>
                </a:solidFill>
                <a:latin typeface="CoreSansC-45Regular"/>
                <a:cs typeface="CoreSansC-45Regular"/>
              </a:rPr>
              <a:t>replace</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those</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cut</a:t>
            </a:r>
            <a:r>
              <a:rPr sz="1700" spc="-135" dirty="0">
                <a:solidFill>
                  <a:srgbClr val="231F20"/>
                </a:solidFill>
                <a:latin typeface="CoreSansC-45Regular"/>
                <a:cs typeface="CoreSansC-45Regular"/>
              </a:rPr>
              <a:t> </a:t>
            </a:r>
            <a:r>
              <a:rPr sz="1700" spc="-50" dirty="0">
                <a:solidFill>
                  <a:srgbClr val="231F20"/>
                </a:solidFill>
                <a:latin typeface="CoreSansC-45Regular"/>
                <a:cs typeface="CoreSansC-45Regular"/>
              </a:rPr>
              <a:t>and</a:t>
            </a:r>
            <a:r>
              <a:rPr sz="1700" spc="-140" dirty="0">
                <a:solidFill>
                  <a:srgbClr val="231F20"/>
                </a:solidFill>
                <a:latin typeface="CoreSansC-45Regular"/>
                <a:cs typeface="CoreSansC-45Regular"/>
              </a:rPr>
              <a:t> </a:t>
            </a:r>
            <a:r>
              <a:rPr sz="1700" spc="-60" dirty="0">
                <a:solidFill>
                  <a:srgbClr val="231F20"/>
                </a:solidFill>
                <a:latin typeface="CoreSansC-45Regular"/>
                <a:cs typeface="CoreSansC-45Regular"/>
              </a:rPr>
              <a:t>burnt</a:t>
            </a:r>
            <a:r>
              <a:rPr sz="1700" spc="-135" dirty="0">
                <a:solidFill>
                  <a:srgbClr val="231F20"/>
                </a:solidFill>
                <a:latin typeface="CoreSansC-45Regular"/>
                <a:cs typeface="CoreSansC-45Regular"/>
              </a:rPr>
              <a:t> </a:t>
            </a:r>
            <a:r>
              <a:rPr sz="1700" spc="-35" dirty="0">
                <a:solidFill>
                  <a:srgbClr val="231F20"/>
                </a:solidFill>
                <a:latin typeface="CoreSansC-45Regular"/>
                <a:cs typeface="CoreSansC-45Regular"/>
              </a:rPr>
              <a:t>in</a:t>
            </a:r>
            <a:r>
              <a:rPr sz="1700" spc="-140" dirty="0">
                <a:solidFill>
                  <a:srgbClr val="231F20"/>
                </a:solidFill>
                <a:latin typeface="CoreSansC-45Regular"/>
                <a:cs typeface="CoreSansC-45Regular"/>
              </a:rPr>
              <a:t> </a:t>
            </a:r>
            <a:r>
              <a:rPr sz="1700" spc="-50" dirty="0">
                <a:solidFill>
                  <a:srgbClr val="231F20"/>
                </a:solidFill>
                <a:latin typeface="CoreSansC-45Regular"/>
                <a:cs typeface="CoreSansC-45Regular"/>
              </a:rPr>
              <a:t>the</a:t>
            </a:r>
            <a:r>
              <a:rPr sz="1700" spc="-140" dirty="0">
                <a:solidFill>
                  <a:srgbClr val="231F20"/>
                </a:solidFill>
                <a:latin typeface="CoreSansC-45Regular"/>
                <a:cs typeface="CoreSansC-45Regular"/>
              </a:rPr>
              <a:t> </a:t>
            </a:r>
            <a:r>
              <a:rPr sz="1700" spc="-75" dirty="0">
                <a:solidFill>
                  <a:srgbClr val="231F20"/>
                </a:solidFill>
                <a:latin typeface="CoreSansC-45Regular"/>
                <a:cs typeface="CoreSansC-45Regular"/>
              </a:rPr>
              <a:t>Amazon  </a:t>
            </a:r>
            <a:br>
              <a:rPr lang="en-US" sz="1700" spc="-75" dirty="0">
                <a:solidFill>
                  <a:srgbClr val="231F20"/>
                </a:solidFill>
                <a:latin typeface="CoreSansC-45Regular"/>
                <a:cs typeface="CoreSansC-45Regular"/>
              </a:rPr>
            </a:br>
            <a:r>
              <a:rPr sz="1700" b="1" spc="-60" dirty="0">
                <a:solidFill>
                  <a:srgbClr val="231F20"/>
                </a:solidFill>
                <a:latin typeface="Core Sans C 65 Bold"/>
                <a:cs typeface="Core Sans C 65 Bold"/>
              </a:rPr>
              <a:t>Every</a:t>
            </a:r>
            <a:r>
              <a:rPr sz="1700" b="1" spc="-145" dirty="0">
                <a:solidFill>
                  <a:srgbClr val="231F20"/>
                </a:solidFill>
                <a:latin typeface="Core Sans C 65 Bold"/>
                <a:cs typeface="Core Sans C 65 Bold"/>
              </a:rPr>
              <a:t> </a:t>
            </a:r>
            <a:r>
              <a:rPr sz="1700" b="1" spc="-65" dirty="0">
                <a:solidFill>
                  <a:srgbClr val="231F20"/>
                </a:solidFill>
                <a:latin typeface="Core Sans C 65 Bold"/>
                <a:cs typeface="Core Sans C 65 Bold"/>
              </a:rPr>
              <a:t>country</a:t>
            </a:r>
            <a:r>
              <a:rPr sz="1700" b="1" spc="-140" dirty="0">
                <a:solidFill>
                  <a:srgbClr val="231F20"/>
                </a:solidFill>
                <a:latin typeface="Core Sans C 65 Bold"/>
                <a:cs typeface="Core Sans C 65 Bold"/>
              </a:rPr>
              <a:t> </a:t>
            </a:r>
            <a:r>
              <a:rPr sz="1700" b="1" spc="-50" dirty="0">
                <a:solidFill>
                  <a:srgbClr val="231F20"/>
                </a:solidFill>
                <a:latin typeface="Core Sans C 65 Bold"/>
                <a:cs typeface="Core Sans C 65 Bold"/>
              </a:rPr>
              <a:t>has</a:t>
            </a:r>
            <a:r>
              <a:rPr sz="1700" b="1" spc="-140" dirty="0">
                <a:solidFill>
                  <a:srgbClr val="231F20"/>
                </a:solidFill>
                <a:latin typeface="Core Sans C 65 Bold"/>
                <a:cs typeface="Core Sans C 65 Bold"/>
              </a:rPr>
              <a:t> </a:t>
            </a:r>
            <a:r>
              <a:rPr sz="1700" b="1" dirty="0">
                <a:solidFill>
                  <a:srgbClr val="231F20"/>
                </a:solidFill>
                <a:latin typeface="Core Sans C 65 Bold"/>
                <a:cs typeface="Core Sans C 65 Bold"/>
              </a:rPr>
              <a:t>a</a:t>
            </a:r>
            <a:r>
              <a:rPr sz="1700" b="1" spc="-140" dirty="0">
                <a:solidFill>
                  <a:srgbClr val="231F20"/>
                </a:solidFill>
                <a:latin typeface="Core Sans C 65 Bold"/>
                <a:cs typeface="Core Sans C 65 Bold"/>
              </a:rPr>
              <a:t> </a:t>
            </a:r>
            <a:r>
              <a:rPr sz="1700" b="1" spc="-55" dirty="0">
                <a:solidFill>
                  <a:srgbClr val="231F20"/>
                </a:solidFill>
                <a:latin typeface="Core Sans C 65 Bold"/>
                <a:cs typeface="Core Sans C 65 Bold"/>
              </a:rPr>
              <a:t>need</a:t>
            </a:r>
            <a:r>
              <a:rPr sz="1700" b="1" spc="-140" dirty="0">
                <a:solidFill>
                  <a:srgbClr val="231F20"/>
                </a:solidFill>
                <a:latin typeface="Core Sans C 65 Bold"/>
                <a:cs typeface="Core Sans C 65 Bold"/>
              </a:rPr>
              <a:t> </a:t>
            </a:r>
            <a:r>
              <a:rPr sz="1700" b="1" spc="-55" dirty="0">
                <a:solidFill>
                  <a:srgbClr val="231F20"/>
                </a:solidFill>
                <a:latin typeface="Core Sans C 65 Bold"/>
                <a:cs typeface="Core Sans C 65 Bold"/>
              </a:rPr>
              <a:t>for</a:t>
            </a:r>
            <a:r>
              <a:rPr sz="1700" b="1" spc="-145" dirty="0">
                <a:solidFill>
                  <a:srgbClr val="231F20"/>
                </a:solidFill>
                <a:latin typeface="Core Sans C 65 Bold"/>
                <a:cs typeface="Core Sans C 65 Bold"/>
              </a:rPr>
              <a:t> </a:t>
            </a:r>
            <a:r>
              <a:rPr sz="1700" b="1" spc="-80" dirty="0">
                <a:solidFill>
                  <a:srgbClr val="231F20"/>
                </a:solidFill>
                <a:latin typeface="Core Sans C 65 Bold"/>
                <a:cs typeface="Core Sans C 65 Bold"/>
              </a:rPr>
              <a:t>trees</a:t>
            </a:r>
            <a:endParaRPr sz="1700" dirty="0">
              <a:latin typeface="Core Sans C 65 Bold"/>
              <a:cs typeface="Core Sans C 65 Bold"/>
            </a:endParaRPr>
          </a:p>
        </p:txBody>
      </p:sp>
      <p:grpSp>
        <p:nvGrpSpPr>
          <p:cNvPr id="5" name="object 5"/>
          <p:cNvGrpSpPr/>
          <p:nvPr/>
        </p:nvGrpSpPr>
        <p:grpSpPr>
          <a:xfrm>
            <a:off x="1196402" y="1956003"/>
            <a:ext cx="183604" cy="1726155"/>
            <a:chOff x="1196402" y="1956003"/>
            <a:chExt cx="183604" cy="1726155"/>
          </a:xfrm>
        </p:grpSpPr>
        <p:sp>
          <p:nvSpPr>
            <p:cNvPr id="6" name="object 6"/>
            <p:cNvSpPr/>
            <p:nvPr/>
          </p:nvSpPr>
          <p:spPr>
            <a:xfrm>
              <a:off x="1196403" y="2344496"/>
              <a:ext cx="183603" cy="18360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196403" y="1956003"/>
              <a:ext cx="183603" cy="18360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196403" y="2726883"/>
              <a:ext cx="183603" cy="18360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196403" y="3109271"/>
              <a:ext cx="183603" cy="183603"/>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196402" y="3498555"/>
              <a:ext cx="183603" cy="183603"/>
            </a:xfrm>
            <a:prstGeom prst="rect">
              <a:avLst/>
            </a:prstGeom>
            <a:blipFill>
              <a:blip r:embed="rId6" cstate="print"/>
              <a:stretch>
                <a:fillRect/>
              </a:stretch>
            </a:blipFill>
          </p:spPr>
          <p:txBody>
            <a:bodyPr wrap="square" lIns="0" tIns="0" rIns="0" bIns="0" rtlCol="0"/>
            <a:lstStyle/>
            <a:p>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icture containing text, printer, screenshot&#10;&#10;Description automatically generated">
            <a:extLst>
              <a:ext uri="{FF2B5EF4-FFF2-40B4-BE49-F238E27FC236}">
                <a16:creationId xmlns:a16="http://schemas.microsoft.com/office/drawing/2014/main" id="{080EF1B5-07BA-43EB-8F2B-7D0D98DAF3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 y="1905"/>
            <a:ext cx="10692384" cy="7559040"/>
          </a:xfrm>
          <a:prstGeom prst="rect">
            <a:avLst/>
          </a:prstGeom>
        </p:spPr>
      </p:pic>
      <p:sp>
        <p:nvSpPr>
          <p:cNvPr id="3" name="object 3"/>
          <p:cNvSpPr txBox="1">
            <a:spLocks noGrp="1"/>
          </p:cNvSpPr>
          <p:nvPr>
            <p:ph type="title"/>
          </p:nvPr>
        </p:nvSpPr>
        <p:spPr>
          <a:xfrm>
            <a:off x="563299" y="399285"/>
            <a:ext cx="6297930" cy="551433"/>
          </a:xfrm>
          <a:prstGeom prst="rect">
            <a:avLst/>
          </a:prstGeom>
        </p:spPr>
        <p:txBody>
          <a:bodyPr vert="horz" wrap="square" lIns="0" tIns="12700" rIns="0" bIns="0" rtlCol="0">
            <a:spAutoFit/>
          </a:bodyPr>
          <a:lstStyle/>
          <a:p>
            <a:pPr marL="12700">
              <a:lnSpc>
                <a:spcPct val="100000"/>
              </a:lnSpc>
              <a:spcBef>
                <a:spcPts val="100"/>
              </a:spcBef>
            </a:pPr>
            <a:r>
              <a:rPr spc="-35" dirty="0"/>
              <a:t>So </a:t>
            </a:r>
            <a:r>
              <a:rPr lang="en-US" spc="-35" dirty="0"/>
              <a:t>where will we plant these trees?</a:t>
            </a:r>
            <a:endParaRPr b="1" spc="-80" dirty="0">
              <a:latin typeface="Core Sans C 75"/>
              <a:cs typeface="Core Sans C 75"/>
            </a:endParaRPr>
          </a:p>
        </p:txBody>
      </p:sp>
      <p:sp>
        <p:nvSpPr>
          <p:cNvPr id="4" name="object 4"/>
          <p:cNvSpPr txBox="1"/>
          <p:nvPr/>
        </p:nvSpPr>
        <p:spPr>
          <a:xfrm>
            <a:off x="1475298" y="1761754"/>
            <a:ext cx="8595801" cy="1984967"/>
          </a:xfrm>
          <a:prstGeom prst="rect">
            <a:avLst/>
          </a:prstGeom>
        </p:spPr>
        <p:txBody>
          <a:bodyPr vert="horz" wrap="square" lIns="0" tIns="153670" rIns="0" bIns="0" rtlCol="0">
            <a:spAutoFit/>
          </a:bodyPr>
          <a:lstStyle/>
          <a:p>
            <a:pPr marL="12700">
              <a:lnSpc>
                <a:spcPct val="100000"/>
              </a:lnSpc>
              <a:spcBef>
                <a:spcPts val="1210"/>
              </a:spcBef>
            </a:pPr>
            <a:r>
              <a:rPr lang="en-US" sz="1700" b="1" spc="-70" dirty="0">
                <a:solidFill>
                  <a:srgbClr val="231F20"/>
                </a:solidFill>
                <a:latin typeface="Core Sans C 65 Bold"/>
                <a:cs typeface="Core Sans C 65 Bold"/>
              </a:rPr>
              <a:t>On farmland</a:t>
            </a:r>
            <a:r>
              <a:rPr sz="1700" b="1" spc="-145"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5" dirty="0">
                <a:solidFill>
                  <a:srgbClr val="231F20"/>
                </a:solidFill>
                <a:latin typeface="CoreSansC-45Regular"/>
                <a:cs typeface="CoreSansC-45Regular"/>
              </a:rPr>
              <a:t> </a:t>
            </a:r>
            <a:r>
              <a:rPr lang="en-US" sz="1700" spc="-145" dirty="0">
                <a:solidFill>
                  <a:srgbClr val="231F20"/>
                </a:solidFill>
                <a:latin typeface="CoreSansC-45Regular"/>
                <a:cs typeface="CoreSansC-45Regular"/>
              </a:rPr>
              <a:t>We’ll </a:t>
            </a:r>
            <a:r>
              <a:rPr lang="en-US" sz="1700" spc="-35" dirty="0">
                <a:solidFill>
                  <a:srgbClr val="231F20"/>
                </a:solidFill>
                <a:latin typeface="CoreSansC-45Regular"/>
                <a:cs typeface="CoreSansC-45Regular"/>
              </a:rPr>
              <a:t>partner with farmers to capture CO2</a:t>
            </a:r>
            <a:endParaRPr sz="1700" dirty="0">
              <a:latin typeface="CoreSansC-45Regular"/>
              <a:cs typeface="CoreSansC-45Regular"/>
            </a:endParaRPr>
          </a:p>
          <a:p>
            <a:pPr marL="12700">
              <a:lnSpc>
                <a:spcPct val="100000"/>
              </a:lnSpc>
              <a:spcBef>
                <a:spcPts val="1110"/>
              </a:spcBef>
            </a:pPr>
            <a:r>
              <a:rPr lang="en-US" sz="1700" b="1" spc="-70" dirty="0">
                <a:solidFill>
                  <a:srgbClr val="231F20"/>
                </a:solidFill>
                <a:latin typeface="Core Sans C 65 Bold"/>
                <a:cs typeface="Core Sans C 65 Bold"/>
              </a:rPr>
              <a:t>Regen Ag</a:t>
            </a:r>
            <a:r>
              <a:rPr sz="1700" b="1" spc="-150"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0" dirty="0">
                <a:solidFill>
                  <a:srgbClr val="231F20"/>
                </a:solidFill>
                <a:latin typeface="CoreSansC-45Regular"/>
                <a:cs typeface="CoreSansC-45Regular"/>
              </a:rPr>
              <a:t> </a:t>
            </a:r>
            <a:r>
              <a:rPr lang="en-US" sz="1700" spc="-35" dirty="0">
                <a:solidFill>
                  <a:srgbClr val="231F20"/>
                </a:solidFill>
                <a:latin typeface="CoreSansC-45Regular"/>
                <a:cs typeface="CoreSansC-45Regular"/>
              </a:rPr>
              <a:t>The farmers will adopt Regenerative Ag processes ad sequester carbon in trees and soil</a:t>
            </a:r>
            <a:endParaRPr sz="1700" dirty="0">
              <a:latin typeface="CoreSansC-45Regular"/>
              <a:cs typeface="CoreSansC-45Regular"/>
            </a:endParaRPr>
          </a:p>
          <a:p>
            <a:pPr marL="12700" marR="630555">
              <a:lnSpc>
                <a:spcPct val="154400"/>
              </a:lnSpc>
            </a:pPr>
            <a:r>
              <a:rPr lang="en-US" sz="1700" b="1" spc="-55" dirty="0">
                <a:solidFill>
                  <a:srgbClr val="231F20"/>
                </a:solidFill>
                <a:latin typeface="Core Sans C 65 Bold"/>
                <a:cs typeface="Core Sans C 65 Bold"/>
              </a:rPr>
              <a:t>Planters</a:t>
            </a:r>
            <a:r>
              <a:rPr sz="1700" b="1" spc="-55" dirty="0">
                <a:solidFill>
                  <a:srgbClr val="231F20"/>
                </a:solidFill>
                <a:latin typeface="Core Sans C 65 Bold"/>
                <a:cs typeface="Core Sans C 65 Bold"/>
              </a:rPr>
              <a:t> </a:t>
            </a:r>
            <a:r>
              <a:rPr sz="1700" spc="-50" dirty="0">
                <a:solidFill>
                  <a:srgbClr val="231F20"/>
                </a:solidFill>
                <a:latin typeface="CoreSansC-45Regular"/>
                <a:cs typeface="CoreSansC-45Regular"/>
              </a:rPr>
              <a:t>... </a:t>
            </a:r>
            <a:r>
              <a:rPr lang="en-US" sz="1700" spc="-35" dirty="0">
                <a:solidFill>
                  <a:srgbClr val="231F20"/>
                </a:solidFill>
                <a:latin typeface="CoreSansC-45Regular"/>
                <a:cs typeface="CoreSansC-45Regular"/>
              </a:rPr>
              <a:t>We’ll work with NFP &amp; tree planters &amp; professional planters</a:t>
            </a:r>
            <a:r>
              <a:rPr sz="1700" spc="-65" dirty="0">
                <a:solidFill>
                  <a:srgbClr val="231F20"/>
                </a:solidFill>
                <a:latin typeface="CoreSansC-45Regular"/>
                <a:cs typeface="CoreSansC-45Regular"/>
              </a:rPr>
              <a:t>  </a:t>
            </a:r>
            <a:endParaRPr lang="en-US" sz="1700" spc="-65" dirty="0">
              <a:solidFill>
                <a:srgbClr val="231F20"/>
              </a:solidFill>
              <a:latin typeface="CoreSansC-45Regular"/>
              <a:cs typeface="CoreSansC-45Regular"/>
            </a:endParaRPr>
          </a:p>
          <a:p>
            <a:pPr marL="12700" marR="630555">
              <a:lnSpc>
                <a:spcPct val="154400"/>
              </a:lnSpc>
            </a:pPr>
            <a:r>
              <a:rPr lang="en-US" sz="1700" b="1" spc="-65" dirty="0">
                <a:solidFill>
                  <a:srgbClr val="231F20"/>
                </a:solidFill>
                <a:latin typeface="Core Sans C 65 Bold"/>
                <a:cs typeface="Core Sans C 65 Bold"/>
              </a:rPr>
              <a:t>Species</a:t>
            </a:r>
            <a:r>
              <a:rPr sz="1700" b="1" spc="-135" dirty="0">
                <a:solidFill>
                  <a:srgbClr val="231F20"/>
                </a:solidFill>
                <a:latin typeface="Core Sans C 65 Bold"/>
                <a:cs typeface="Core Sans C 65 Bold"/>
              </a:rPr>
              <a:t> </a:t>
            </a:r>
            <a:r>
              <a:rPr sz="1700" spc="-50" dirty="0">
                <a:solidFill>
                  <a:srgbClr val="231F20"/>
                </a:solidFill>
                <a:latin typeface="CoreSansC-45Regular"/>
                <a:cs typeface="CoreSansC-45Regular"/>
              </a:rPr>
              <a:t>...</a:t>
            </a:r>
            <a:r>
              <a:rPr sz="1700" spc="-140" dirty="0">
                <a:solidFill>
                  <a:srgbClr val="231F20"/>
                </a:solidFill>
                <a:latin typeface="CoreSansC-45Regular"/>
                <a:cs typeface="CoreSansC-45Regular"/>
              </a:rPr>
              <a:t> </a:t>
            </a:r>
            <a:r>
              <a:rPr lang="en-US" sz="1700" spc="-140" dirty="0">
                <a:solidFill>
                  <a:srgbClr val="231F20"/>
                </a:solidFill>
                <a:latin typeface="CoreSansC-45Regular"/>
                <a:cs typeface="CoreSansC-45Regular"/>
              </a:rPr>
              <a:t>Provenance, climate, farm needs, CO2</a:t>
            </a:r>
            <a:r>
              <a:rPr sz="1700" spc="-75" dirty="0">
                <a:solidFill>
                  <a:srgbClr val="231F20"/>
                </a:solidFill>
                <a:latin typeface="CoreSansC-45Regular"/>
                <a:cs typeface="CoreSansC-45Regular"/>
              </a:rPr>
              <a:t>  </a:t>
            </a:r>
            <a:r>
              <a:rPr lang="en-US" sz="1700" spc="-75" dirty="0">
                <a:solidFill>
                  <a:srgbClr val="231F20"/>
                </a:solidFill>
                <a:latin typeface="CoreSansC-45Regular"/>
                <a:cs typeface="CoreSansC-45Regular"/>
              </a:rPr>
              <a:t>&amp; soil type are all part of the tree selection.</a:t>
            </a:r>
            <a:br>
              <a:rPr lang="en-US" sz="1700" spc="-75" dirty="0">
                <a:solidFill>
                  <a:srgbClr val="231F20"/>
                </a:solidFill>
                <a:latin typeface="CoreSansC-45Regular"/>
                <a:cs typeface="CoreSansC-45Regular"/>
              </a:rPr>
            </a:br>
            <a:endParaRPr sz="1700" dirty="0">
              <a:latin typeface="Core Sans C 65 Bold"/>
              <a:cs typeface="Core Sans C 65 Bold"/>
            </a:endParaRPr>
          </a:p>
        </p:txBody>
      </p:sp>
      <p:grpSp>
        <p:nvGrpSpPr>
          <p:cNvPr id="5" name="object 5"/>
          <p:cNvGrpSpPr/>
          <p:nvPr/>
        </p:nvGrpSpPr>
        <p:grpSpPr>
          <a:xfrm>
            <a:off x="1196403" y="1956003"/>
            <a:ext cx="183603" cy="1336871"/>
            <a:chOff x="1196403" y="1956003"/>
            <a:chExt cx="183603" cy="1336871"/>
          </a:xfrm>
        </p:grpSpPr>
        <p:sp>
          <p:nvSpPr>
            <p:cNvPr id="6" name="object 6"/>
            <p:cNvSpPr/>
            <p:nvPr/>
          </p:nvSpPr>
          <p:spPr>
            <a:xfrm>
              <a:off x="1196403" y="2344496"/>
              <a:ext cx="183603" cy="18360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1196403" y="1956003"/>
              <a:ext cx="183603" cy="183603"/>
            </a:xfrm>
            <a:prstGeom prst="rect">
              <a:avLst/>
            </a:prstGeom>
            <a:blipFill>
              <a:blip r:embed="rId4" cstate="print"/>
              <a:stretch>
                <a:fillRect/>
              </a:stretch>
            </a:blipFill>
          </p:spPr>
          <p:txBody>
            <a:bodyPr wrap="square" lIns="0" tIns="0" rIns="0" bIns="0" rtlCol="0"/>
            <a:lstStyle/>
            <a:p>
              <a:endParaRPr/>
            </a:p>
          </p:txBody>
        </p:sp>
        <p:sp>
          <p:nvSpPr>
            <p:cNvPr id="8" name="object 8"/>
            <p:cNvSpPr/>
            <p:nvPr/>
          </p:nvSpPr>
          <p:spPr>
            <a:xfrm>
              <a:off x="1196403" y="2726883"/>
              <a:ext cx="183603" cy="183603"/>
            </a:xfrm>
            <a:prstGeom prst="rect">
              <a:avLst/>
            </a:prstGeom>
            <a:blipFill>
              <a:blip r:embed="rId5" cstate="print"/>
              <a:stretch>
                <a:fillRect/>
              </a:stretch>
            </a:blipFill>
          </p:spPr>
          <p:txBody>
            <a:bodyPr wrap="square" lIns="0" tIns="0" rIns="0" bIns="0" rtlCol="0"/>
            <a:lstStyle/>
            <a:p>
              <a:endParaRPr/>
            </a:p>
          </p:txBody>
        </p:sp>
        <p:sp>
          <p:nvSpPr>
            <p:cNvPr id="9" name="object 9"/>
            <p:cNvSpPr/>
            <p:nvPr/>
          </p:nvSpPr>
          <p:spPr>
            <a:xfrm>
              <a:off x="1196403" y="3109271"/>
              <a:ext cx="183603" cy="183603"/>
            </a:xfrm>
            <a:prstGeom prst="rect">
              <a:avLst/>
            </a:prstGeom>
            <a:blipFill>
              <a:blip r:embed="rId4"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478731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33466" y="472563"/>
            <a:ext cx="746403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EcoForce Land Owner Partnership proposal.</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546100" y="1190625"/>
            <a:ext cx="868680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reSansC-45Regular"/>
              </a:rPr>
              <a:t>Steps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1. Farmer is interested in planting trees and adopting Regen Ag principles, farmer registers.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2. EcoForce connects, seeks information about soil type, native tree species, availability of seeds, agreeable tree </a:t>
            </a:r>
            <a:r>
              <a:rPr lang="en-US" sz="1700" dirty="0">
                <a:solidFill>
                  <a:prstClr val="black"/>
                </a:solidFill>
                <a:latin typeface="CoreSansC-45Regular"/>
              </a:rPr>
              <a:t>volume</a:t>
            </a:r>
            <a:r>
              <a:rPr kumimoji="0" lang="en-US" sz="1700" i="0" u="none" strike="noStrike" kern="1200" cap="none" spc="0" normalizeH="0" baseline="0" noProof="0" dirty="0">
                <a:ln>
                  <a:noFill/>
                </a:ln>
                <a:solidFill>
                  <a:prstClr val="black"/>
                </a:solidFill>
                <a:effectLst/>
                <a:uLnTx/>
                <a:uFillTx/>
                <a:latin typeface="CoreSansC-45Regular"/>
              </a:rPr>
              <a:t>. </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3. </a:t>
            </a:r>
            <a:r>
              <a:rPr lang="en-US" sz="1700" dirty="0">
                <a:solidFill>
                  <a:prstClr val="black"/>
                </a:solidFill>
                <a:latin typeface="CoreSansC-45Regular"/>
              </a:rPr>
              <a:t>EcoForce draws up Regen Action Plan (RAP) that contains a 2 year costed pathway to regen. Included in the plan is an agreement to reimburse producers $4 a year per tree planted and maintained to be reimbursed against listed items in the RAP</a:t>
            </a:r>
            <a:br>
              <a:rPr lang="en-US" sz="1700" dirty="0">
                <a:solidFill>
                  <a:prstClr val="black"/>
                </a:solidFill>
                <a:latin typeface="CoreSansC-45Regular"/>
              </a:rPr>
            </a:br>
            <a:br>
              <a:rPr lang="en-US" sz="1700" dirty="0">
                <a:solidFill>
                  <a:prstClr val="black"/>
                </a:solidFill>
                <a:latin typeface="CoreSansC-45Regular"/>
              </a:rPr>
            </a:br>
            <a:r>
              <a:rPr lang="en-US" sz="1700" dirty="0">
                <a:solidFill>
                  <a:prstClr val="black"/>
                </a:solidFill>
                <a:latin typeface="CoreSansC-45Regular"/>
              </a:rPr>
              <a:t>4. Farmer signs off on tree numbers, $4 per tree per year, 2 x $2 instalments on provision of report to EcoForce of tree growth.</a:t>
            </a:r>
            <a:br>
              <a:rPr lang="en-US" sz="1700" dirty="0">
                <a:solidFill>
                  <a:prstClr val="black"/>
                </a:solidFill>
                <a:latin typeface="CoreSansC-45Regular"/>
              </a:rPr>
            </a:br>
            <a:br>
              <a:rPr lang="en-US" sz="1700" dirty="0">
                <a:solidFill>
                  <a:prstClr val="black"/>
                </a:solidFill>
                <a:latin typeface="CoreSansC-45Regular"/>
              </a:rPr>
            </a:br>
            <a:r>
              <a:rPr lang="en-US" sz="1700" dirty="0">
                <a:solidFill>
                  <a:prstClr val="black"/>
                </a:solidFill>
                <a:latin typeface="CoreSansC-45Regular"/>
              </a:rPr>
              <a:t>5. EcoForce contracts local NFP to plant the tree @ $3 a tree or pays farmer or tree planter.</a:t>
            </a:r>
            <a:br>
              <a:rPr lang="en-US" sz="1700" dirty="0">
                <a:solidFill>
                  <a:prstClr val="black"/>
                </a:solidFill>
                <a:latin typeface="CoreSansC-45Regular"/>
              </a:rPr>
            </a:br>
            <a:br>
              <a:rPr lang="en-US" sz="1700" dirty="0">
                <a:solidFill>
                  <a:prstClr val="black"/>
                </a:solidFill>
                <a:latin typeface="CoreSansC-45Regular"/>
              </a:rPr>
            </a:br>
            <a:r>
              <a:rPr lang="en-US" sz="1700" dirty="0">
                <a:solidFill>
                  <a:prstClr val="black"/>
                </a:solidFill>
                <a:latin typeface="CoreSansC-45Regular"/>
              </a:rPr>
              <a:t>6. Trees are ordered from available source and planting timetable set in place</a:t>
            </a:r>
            <a:br>
              <a:rPr lang="en-US" sz="1700" dirty="0">
                <a:solidFill>
                  <a:prstClr val="black"/>
                </a:solidFill>
                <a:latin typeface="CoreSansC-45Regular"/>
              </a:rPr>
            </a:br>
            <a:br>
              <a:rPr lang="en-US" sz="1700" dirty="0">
                <a:solidFill>
                  <a:prstClr val="black"/>
                </a:solidFill>
                <a:latin typeface="CoreSansC-45Regular"/>
              </a:rPr>
            </a:br>
            <a:r>
              <a:rPr lang="en-US" sz="1700" dirty="0">
                <a:solidFill>
                  <a:prstClr val="black"/>
                </a:solidFill>
                <a:latin typeface="CoreSansC-45Regular"/>
              </a:rPr>
              <a:t>7. Prior to planting EcoForce soil carbon measurement partner measure soil carbon level to create a baseline. This measurement is also taken at the end of year 2</a:t>
            </a:r>
            <a:endParaRPr kumimoji="0" lang="en-US" sz="1800" b="0" i="0" u="none" strike="noStrike" kern="1200" cap="none" spc="0" normalizeH="0" baseline="0" noProof="0" dirty="0">
              <a:ln>
                <a:noFill/>
              </a:ln>
              <a:solidFill>
                <a:prstClr val="black"/>
              </a:solidFill>
              <a:effectLst/>
              <a:uLnTx/>
              <a:uFillTx/>
              <a:latin typeface="CoreSansC-45Regular"/>
            </a:endParaRPr>
          </a:p>
        </p:txBody>
      </p:sp>
      <p:sp>
        <p:nvSpPr>
          <p:cNvPr id="5" name="object 10">
            <a:extLst>
              <a:ext uri="{FF2B5EF4-FFF2-40B4-BE49-F238E27FC236}">
                <a16:creationId xmlns:a16="http://schemas.microsoft.com/office/drawing/2014/main" id="{138E9D3E-F8E8-455F-BB6E-CD18854B4E7A}"/>
              </a:ext>
            </a:extLst>
          </p:cNvPr>
          <p:cNvSpPr/>
          <p:nvPr/>
        </p:nvSpPr>
        <p:spPr>
          <a:xfrm>
            <a:off x="362497" y="1800225"/>
            <a:ext cx="183603" cy="183603"/>
          </a:xfrm>
          <a:prstGeom prst="rect">
            <a:avLst/>
          </a:prstGeom>
          <a:blipFill>
            <a:blip r:embed="rId3" cstate="print"/>
            <a:stretch>
              <a:fillRect/>
            </a:stretch>
          </a:blipFill>
        </p:spPr>
        <p:txBody>
          <a:bodyPr wrap="square" lIns="0" tIns="0" rIns="0" bIns="0" rtlCol="0"/>
          <a:lstStyle/>
          <a:p>
            <a:endParaRPr dirty="0"/>
          </a:p>
        </p:txBody>
      </p:sp>
      <p:sp>
        <p:nvSpPr>
          <p:cNvPr id="7" name="object 10">
            <a:extLst>
              <a:ext uri="{FF2B5EF4-FFF2-40B4-BE49-F238E27FC236}">
                <a16:creationId xmlns:a16="http://schemas.microsoft.com/office/drawing/2014/main" id="{D2AF51AF-DE1F-48C1-B76B-58B2BC3E6DD5}"/>
              </a:ext>
            </a:extLst>
          </p:cNvPr>
          <p:cNvSpPr/>
          <p:nvPr/>
        </p:nvSpPr>
        <p:spPr>
          <a:xfrm>
            <a:off x="362496" y="2324069"/>
            <a:ext cx="183603" cy="183603"/>
          </a:xfrm>
          <a:prstGeom prst="rect">
            <a:avLst/>
          </a:prstGeom>
          <a:blipFill>
            <a:blip r:embed="rId3" cstate="print"/>
            <a:stretch>
              <a:fillRect/>
            </a:stretch>
          </a:blipFill>
        </p:spPr>
        <p:txBody>
          <a:bodyPr wrap="square" lIns="0" tIns="0" rIns="0" bIns="0" rtlCol="0"/>
          <a:lstStyle/>
          <a:p>
            <a:endParaRPr dirty="0"/>
          </a:p>
        </p:txBody>
      </p:sp>
      <p:sp>
        <p:nvSpPr>
          <p:cNvPr id="8" name="object 10">
            <a:extLst>
              <a:ext uri="{FF2B5EF4-FFF2-40B4-BE49-F238E27FC236}">
                <a16:creationId xmlns:a16="http://schemas.microsoft.com/office/drawing/2014/main" id="{3454E778-0C68-43B1-A2E9-C537F9FA622B}"/>
              </a:ext>
            </a:extLst>
          </p:cNvPr>
          <p:cNvSpPr/>
          <p:nvPr/>
        </p:nvSpPr>
        <p:spPr>
          <a:xfrm>
            <a:off x="362496" y="3068465"/>
            <a:ext cx="183603" cy="183603"/>
          </a:xfrm>
          <a:prstGeom prst="rect">
            <a:avLst/>
          </a:prstGeom>
          <a:blipFill>
            <a:blip r:embed="rId3" cstate="print"/>
            <a:stretch>
              <a:fillRect/>
            </a:stretch>
          </a:blipFill>
        </p:spPr>
        <p:txBody>
          <a:bodyPr wrap="square" lIns="0" tIns="0" rIns="0" bIns="0" rtlCol="0"/>
          <a:lstStyle/>
          <a:p>
            <a:endParaRPr dirty="0"/>
          </a:p>
        </p:txBody>
      </p:sp>
      <p:sp>
        <p:nvSpPr>
          <p:cNvPr id="9" name="object 10">
            <a:extLst>
              <a:ext uri="{FF2B5EF4-FFF2-40B4-BE49-F238E27FC236}">
                <a16:creationId xmlns:a16="http://schemas.microsoft.com/office/drawing/2014/main" id="{64520D2E-4E9A-4260-A3FB-6ACC2484E1B7}"/>
              </a:ext>
            </a:extLst>
          </p:cNvPr>
          <p:cNvSpPr/>
          <p:nvPr/>
        </p:nvSpPr>
        <p:spPr>
          <a:xfrm>
            <a:off x="362496" y="4144576"/>
            <a:ext cx="183603" cy="183603"/>
          </a:xfrm>
          <a:prstGeom prst="rect">
            <a:avLst/>
          </a:prstGeom>
          <a:blipFill>
            <a:blip r:embed="rId3" cstate="print"/>
            <a:stretch>
              <a:fillRect/>
            </a:stretch>
          </a:blipFill>
        </p:spPr>
        <p:txBody>
          <a:bodyPr wrap="square" lIns="0" tIns="0" rIns="0" bIns="0" rtlCol="0"/>
          <a:lstStyle/>
          <a:p>
            <a:endParaRPr dirty="0"/>
          </a:p>
        </p:txBody>
      </p:sp>
      <p:sp>
        <p:nvSpPr>
          <p:cNvPr id="10" name="object 10">
            <a:extLst>
              <a:ext uri="{FF2B5EF4-FFF2-40B4-BE49-F238E27FC236}">
                <a16:creationId xmlns:a16="http://schemas.microsoft.com/office/drawing/2014/main" id="{BB0D8AB6-5C08-4B2F-902A-F78CA3655B1D}"/>
              </a:ext>
            </a:extLst>
          </p:cNvPr>
          <p:cNvSpPr/>
          <p:nvPr/>
        </p:nvSpPr>
        <p:spPr>
          <a:xfrm>
            <a:off x="362496" y="4871576"/>
            <a:ext cx="183603" cy="183603"/>
          </a:xfrm>
          <a:prstGeom prst="rect">
            <a:avLst/>
          </a:prstGeom>
          <a:blipFill>
            <a:blip r:embed="rId3" cstate="print"/>
            <a:stretch>
              <a:fillRect/>
            </a:stretch>
          </a:blipFill>
        </p:spPr>
        <p:txBody>
          <a:bodyPr wrap="square" lIns="0" tIns="0" rIns="0" bIns="0" rtlCol="0"/>
          <a:lstStyle/>
          <a:p>
            <a:endParaRPr dirty="0"/>
          </a:p>
        </p:txBody>
      </p:sp>
      <p:sp>
        <p:nvSpPr>
          <p:cNvPr id="11" name="object 10">
            <a:extLst>
              <a:ext uri="{FF2B5EF4-FFF2-40B4-BE49-F238E27FC236}">
                <a16:creationId xmlns:a16="http://schemas.microsoft.com/office/drawing/2014/main" id="{AADF9040-BC39-476E-94E8-33FD4D9847EA}"/>
              </a:ext>
            </a:extLst>
          </p:cNvPr>
          <p:cNvSpPr/>
          <p:nvPr/>
        </p:nvSpPr>
        <p:spPr>
          <a:xfrm>
            <a:off x="362495" y="5398411"/>
            <a:ext cx="183603" cy="183603"/>
          </a:xfrm>
          <a:prstGeom prst="rect">
            <a:avLst/>
          </a:prstGeom>
          <a:blipFill>
            <a:blip r:embed="rId3" cstate="print"/>
            <a:stretch>
              <a:fillRect/>
            </a:stretch>
          </a:blipFill>
        </p:spPr>
        <p:txBody>
          <a:bodyPr wrap="square" lIns="0" tIns="0" rIns="0" bIns="0" rtlCol="0"/>
          <a:lstStyle/>
          <a:p>
            <a:endParaRPr dirty="0"/>
          </a:p>
        </p:txBody>
      </p:sp>
      <p:sp>
        <p:nvSpPr>
          <p:cNvPr id="12" name="object 10">
            <a:extLst>
              <a:ext uri="{FF2B5EF4-FFF2-40B4-BE49-F238E27FC236}">
                <a16:creationId xmlns:a16="http://schemas.microsoft.com/office/drawing/2014/main" id="{642131A8-3C2B-4801-AE56-12380F55BF62}"/>
              </a:ext>
            </a:extLst>
          </p:cNvPr>
          <p:cNvSpPr/>
          <p:nvPr/>
        </p:nvSpPr>
        <p:spPr>
          <a:xfrm>
            <a:off x="349863" y="5922255"/>
            <a:ext cx="183603" cy="183603"/>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919936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10;&#10;Description automatically generated with low confidence">
            <a:extLst>
              <a:ext uri="{FF2B5EF4-FFF2-40B4-BE49-F238E27FC236}">
                <a16:creationId xmlns:a16="http://schemas.microsoft.com/office/drawing/2014/main" id="{F4C334F2-18BF-4AEC-95B2-FCE5AB66E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2" y="14186"/>
            <a:ext cx="10679035" cy="7548664"/>
          </a:xfrm>
          <a:prstGeom prst="rect">
            <a:avLst/>
          </a:prstGeom>
        </p:spPr>
      </p:pic>
      <p:sp>
        <p:nvSpPr>
          <p:cNvPr id="6" name="TextBox 5">
            <a:extLst>
              <a:ext uri="{FF2B5EF4-FFF2-40B4-BE49-F238E27FC236}">
                <a16:creationId xmlns:a16="http://schemas.microsoft.com/office/drawing/2014/main" id="{C7C91C00-FA08-4AD9-AC8A-E03C9FE06B77}"/>
              </a:ext>
            </a:extLst>
          </p:cNvPr>
          <p:cNvSpPr txBox="1"/>
          <p:nvPr/>
        </p:nvSpPr>
        <p:spPr>
          <a:xfrm>
            <a:off x="546099" y="471641"/>
            <a:ext cx="66813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oreSansC-35Light"/>
              </a:rPr>
              <a:t>EcoForce Measurement and Reporting.</a:t>
            </a:r>
            <a:endParaRPr kumimoji="0" lang="en-US" sz="3200" b="0" i="0" u="none" strike="noStrike" kern="1200" cap="none" spc="0" normalizeH="0" baseline="0" noProof="0" dirty="0">
              <a:ln>
                <a:noFill/>
              </a:ln>
              <a:solidFill>
                <a:prstClr val="black"/>
              </a:solidFill>
              <a:effectLst/>
              <a:uLnTx/>
              <a:uFillTx/>
              <a:latin typeface="CoreSansC-35Light"/>
            </a:endParaRPr>
          </a:p>
        </p:txBody>
      </p:sp>
      <p:sp>
        <p:nvSpPr>
          <p:cNvPr id="2" name="TextBox 1">
            <a:extLst>
              <a:ext uri="{FF2B5EF4-FFF2-40B4-BE49-F238E27FC236}">
                <a16:creationId xmlns:a16="http://schemas.microsoft.com/office/drawing/2014/main" id="{7EB8BB98-F9BF-4A96-8604-3D1B35F602E5}"/>
              </a:ext>
            </a:extLst>
          </p:cNvPr>
          <p:cNvSpPr txBox="1"/>
          <p:nvPr/>
        </p:nvSpPr>
        <p:spPr>
          <a:xfrm>
            <a:off x="546100" y="1190625"/>
            <a:ext cx="8686800" cy="5586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i="0" u="none" strike="noStrike" kern="1200" cap="none" spc="0" normalizeH="0" baseline="0" noProof="0" dirty="0">
                <a:ln>
                  <a:noFill/>
                </a:ln>
                <a:solidFill>
                  <a:prstClr val="black"/>
                </a:solidFill>
                <a:effectLst/>
                <a:uLnTx/>
                <a:uFillTx/>
                <a:latin typeface="CoreSansC-45Regular"/>
              </a:rPr>
              <a:t>Steps</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1. Farmer reports on growth of trees each 6 months by scanning the tree guard QR code through an app , photographing the tree and uploading the data to EcoForce.</a:t>
            </a:r>
            <a:br>
              <a:rPr kumimoji="0" lang="en-US" sz="1700" i="0" u="none" strike="noStrike" kern="1200" cap="none" spc="0" normalizeH="0" baseline="0" noProof="0" dirty="0">
                <a:ln>
                  <a:noFill/>
                </a:ln>
                <a:solidFill>
                  <a:prstClr val="black"/>
                </a:solidFill>
                <a:effectLst/>
                <a:uLnTx/>
                <a:uFillTx/>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2. EcoForce connects, the upload data</a:t>
            </a: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to the consumer or corporate who purchased</a:t>
            </a: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the tree reporting its growth, estimated</a:t>
            </a: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carbon captured amount, GPS location and </a:t>
            </a: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update from the farmer </a:t>
            </a:r>
            <a:r>
              <a:rPr lang="en-US" sz="1700" dirty="0">
                <a:solidFill>
                  <a:prstClr val="black"/>
                </a:solidFill>
                <a:latin typeface="CoreSansC-45Regular"/>
              </a:rPr>
              <a:t>as to their progression</a:t>
            </a:r>
            <a:br>
              <a:rPr lang="en-US" sz="1700" dirty="0">
                <a:solidFill>
                  <a:prstClr val="black"/>
                </a:solidFill>
                <a:latin typeface="CoreSansC-45Regular"/>
              </a:rPr>
            </a:br>
            <a:r>
              <a:rPr lang="en-US" sz="1700" dirty="0">
                <a:solidFill>
                  <a:prstClr val="black"/>
                </a:solidFill>
                <a:latin typeface="CoreSansC-45Regular"/>
              </a:rPr>
              <a:t>towards Regen</a:t>
            </a:r>
            <a:br>
              <a:rPr lang="en-US" sz="1700" dirty="0">
                <a:solidFill>
                  <a:prstClr val="black"/>
                </a:solidFill>
                <a:latin typeface="CoreSansC-45Regular"/>
              </a:rPr>
            </a:b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3. </a:t>
            </a:r>
            <a:r>
              <a:rPr lang="en-US" sz="1700" dirty="0">
                <a:solidFill>
                  <a:prstClr val="black"/>
                </a:solidFill>
                <a:latin typeface="CoreSansC-45Regular"/>
              </a:rPr>
              <a:t>I</a:t>
            </a:r>
            <a:r>
              <a:rPr kumimoji="0" lang="en-US" sz="1700" i="0" u="none" strike="noStrike" kern="1200" cap="none" spc="0" normalizeH="0" baseline="0" noProof="0" dirty="0">
                <a:ln>
                  <a:noFill/>
                </a:ln>
                <a:solidFill>
                  <a:prstClr val="black"/>
                </a:solidFill>
                <a:effectLst/>
                <a:uLnTx/>
                <a:uFillTx/>
                <a:latin typeface="CoreSansC-45Regular"/>
              </a:rPr>
              <a:t>f a tree dies EcoForce agrees to replace the</a:t>
            </a:r>
            <a:br>
              <a:rPr kumimoji="0" lang="en-US" sz="1700" i="0" u="none" strike="noStrike" kern="1200" cap="none" spc="0" normalizeH="0" baseline="0" noProof="0" dirty="0">
                <a:ln>
                  <a:noFill/>
                </a:ln>
                <a:solidFill>
                  <a:prstClr val="black"/>
                </a:solidFill>
                <a:effectLst/>
                <a:uLnTx/>
                <a:uFillTx/>
                <a:latin typeface="CoreSansC-45Regular"/>
              </a:rPr>
            </a:br>
            <a:r>
              <a:rPr kumimoji="0" lang="en-US" sz="1700" i="0" u="none" strike="noStrike" kern="1200" cap="none" spc="0" normalizeH="0" baseline="0" noProof="0" dirty="0">
                <a:ln>
                  <a:noFill/>
                </a:ln>
                <a:solidFill>
                  <a:prstClr val="black"/>
                </a:solidFill>
                <a:effectLst/>
                <a:uLnTx/>
                <a:uFillTx/>
                <a:latin typeface="CoreSansC-45Regular"/>
              </a:rPr>
              <a:t>seedling and the farmer replants.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700" dirty="0">
              <a:solidFill>
                <a:prstClr val="black"/>
              </a:solidFill>
              <a:latin typeface="CoreSansC-45Regula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prstClr val="black"/>
                </a:solidFill>
                <a:latin typeface="CoreSansC-45Regular"/>
              </a:rPr>
              <a:t>4. At the point of uploading the data, EcoForce</a:t>
            </a:r>
            <a:br>
              <a:rPr lang="en-US" sz="1700" dirty="0">
                <a:solidFill>
                  <a:prstClr val="black"/>
                </a:solidFill>
                <a:latin typeface="CoreSansC-45Regular"/>
              </a:rPr>
            </a:br>
            <a:r>
              <a:rPr lang="en-US" sz="1700" dirty="0">
                <a:solidFill>
                  <a:prstClr val="black"/>
                </a:solidFill>
                <a:latin typeface="CoreSansC-45Regular"/>
              </a:rPr>
              <a:t>issues funds to cover invoices received for </a:t>
            </a:r>
            <a:br>
              <a:rPr lang="en-US" sz="1700" dirty="0">
                <a:solidFill>
                  <a:prstClr val="black"/>
                </a:solidFill>
                <a:latin typeface="CoreSansC-45Regular"/>
              </a:rPr>
            </a:br>
            <a:r>
              <a:rPr lang="en-US" sz="1700" dirty="0">
                <a:solidFill>
                  <a:prstClr val="black"/>
                </a:solidFill>
                <a:latin typeface="CoreSansC-45Regular"/>
              </a:rPr>
              <a:t>reimbursement as per the RAP on the $2 per half year agreement.</a:t>
            </a:r>
            <a:br>
              <a:rPr lang="en-US" sz="1700" dirty="0">
                <a:solidFill>
                  <a:prstClr val="black"/>
                </a:solidFill>
                <a:latin typeface="CoreSansC-45Regular"/>
              </a:rPr>
            </a:br>
            <a:br>
              <a:rPr lang="en-US" sz="1700" dirty="0">
                <a:solidFill>
                  <a:prstClr val="black"/>
                </a:solidFill>
                <a:latin typeface="CoreSansC-45Regular"/>
              </a:rPr>
            </a:br>
            <a:r>
              <a:rPr lang="en-US" sz="1700" dirty="0">
                <a:solidFill>
                  <a:prstClr val="black"/>
                </a:solidFill>
                <a:latin typeface="CoreSansC-45Regular"/>
              </a:rPr>
              <a:t>5. At the conclusion of the 2 years, EcoForce will have made 4 payments to the farmer and the soil carbon measurement final reading is taken.</a:t>
            </a:r>
            <a:endParaRPr kumimoji="0" lang="en-US" sz="1800" b="0" i="0" u="none" strike="noStrike" kern="1200" cap="none" spc="0" normalizeH="0" baseline="0" noProof="0" dirty="0">
              <a:ln>
                <a:noFill/>
              </a:ln>
              <a:solidFill>
                <a:prstClr val="black"/>
              </a:solidFill>
              <a:effectLst/>
              <a:uLnTx/>
              <a:uFillTx/>
              <a:latin typeface="CoreSansC-45Regular"/>
            </a:endParaRPr>
          </a:p>
        </p:txBody>
      </p:sp>
      <p:pic>
        <p:nvPicPr>
          <p:cNvPr id="5" name="Picture 4" descr="Graphical user interface&#10;&#10;Description automatically generated">
            <a:extLst>
              <a:ext uri="{FF2B5EF4-FFF2-40B4-BE49-F238E27FC236}">
                <a16:creationId xmlns:a16="http://schemas.microsoft.com/office/drawing/2014/main" id="{624D35B2-5A6D-4151-9716-1A929B7E2B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1208" y="2251802"/>
            <a:ext cx="2150340" cy="3590926"/>
          </a:xfrm>
          <a:prstGeom prst="rect">
            <a:avLst/>
          </a:prstGeom>
        </p:spPr>
      </p:pic>
      <p:pic>
        <p:nvPicPr>
          <p:cNvPr id="10" name="Picture 9">
            <a:extLst>
              <a:ext uri="{FF2B5EF4-FFF2-40B4-BE49-F238E27FC236}">
                <a16:creationId xmlns:a16="http://schemas.microsoft.com/office/drawing/2014/main" id="{B7E5A0E6-2309-4C04-9DA1-2DDF0E223C01}"/>
              </a:ext>
            </a:extLst>
          </p:cNvPr>
          <p:cNvPicPr>
            <a:picLocks noChangeAspect="1"/>
          </p:cNvPicPr>
          <p:nvPr/>
        </p:nvPicPr>
        <p:blipFill>
          <a:blip r:embed="rId4"/>
          <a:stretch>
            <a:fillRect/>
          </a:stretch>
        </p:blipFill>
        <p:spPr>
          <a:xfrm>
            <a:off x="5326974" y="2442301"/>
            <a:ext cx="2306782" cy="3171825"/>
          </a:xfrm>
          <a:prstGeom prst="rect">
            <a:avLst/>
          </a:prstGeom>
        </p:spPr>
      </p:pic>
      <p:sp>
        <p:nvSpPr>
          <p:cNvPr id="11" name="object 10">
            <a:extLst>
              <a:ext uri="{FF2B5EF4-FFF2-40B4-BE49-F238E27FC236}">
                <a16:creationId xmlns:a16="http://schemas.microsoft.com/office/drawing/2014/main" id="{4C4274FD-AE87-4742-826D-6246CD3EFAC3}"/>
              </a:ext>
            </a:extLst>
          </p:cNvPr>
          <p:cNvSpPr/>
          <p:nvPr/>
        </p:nvSpPr>
        <p:spPr>
          <a:xfrm>
            <a:off x="362497" y="1790402"/>
            <a:ext cx="183603" cy="183603"/>
          </a:xfrm>
          <a:prstGeom prst="rect">
            <a:avLst/>
          </a:prstGeom>
          <a:blipFill>
            <a:blip r:embed="rId5" cstate="print"/>
            <a:stretch>
              <a:fillRect/>
            </a:stretch>
          </a:blipFill>
        </p:spPr>
        <p:txBody>
          <a:bodyPr wrap="square" lIns="0" tIns="0" rIns="0" bIns="0" rtlCol="0"/>
          <a:lstStyle/>
          <a:p>
            <a:endParaRPr dirty="0"/>
          </a:p>
        </p:txBody>
      </p:sp>
      <p:sp>
        <p:nvSpPr>
          <p:cNvPr id="12" name="object 10">
            <a:extLst>
              <a:ext uri="{FF2B5EF4-FFF2-40B4-BE49-F238E27FC236}">
                <a16:creationId xmlns:a16="http://schemas.microsoft.com/office/drawing/2014/main" id="{0BF676B3-400E-49D2-8C75-BCE3697193F3}"/>
              </a:ext>
            </a:extLst>
          </p:cNvPr>
          <p:cNvSpPr/>
          <p:nvPr/>
        </p:nvSpPr>
        <p:spPr>
          <a:xfrm>
            <a:off x="362497" y="2562225"/>
            <a:ext cx="183603" cy="183603"/>
          </a:xfrm>
          <a:prstGeom prst="rect">
            <a:avLst/>
          </a:prstGeom>
          <a:blipFill>
            <a:blip r:embed="rId5" cstate="print"/>
            <a:stretch>
              <a:fillRect/>
            </a:stretch>
          </a:blipFill>
        </p:spPr>
        <p:txBody>
          <a:bodyPr wrap="square" lIns="0" tIns="0" rIns="0" bIns="0" rtlCol="0"/>
          <a:lstStyle/>
          <a:p>
            <a:endParaRPr dirty="0"/>
          </a:p>
        </p:txBody>
      </p:sp>
      <p:sp>
        <p:nvSpPr>
          <p:cNvPr id="13" name="object 10">
            <a:extLst>
              <a:ext uri="{FF2B5EF4-FFF2-40B4-BE49-F238E27FC236}">
                <a16:creationId xmlns:a16="http://schemas.microsoft.com/office/drawing/2014/main" id="{52F6FCEE-C7CF-4E45-9242-C18D2B940DCB}"/>
              </a:ext>
            </a:extLst>
          </p:cNvPr>
          <p:cNvSpPr/>
          <p:nvPr/>
        </p:nvSpPr>
        <p:spPr>
          <a:xfrm>
            <a:off x="362497" y="4391025"/>
            <a:ext cx="183603" cy="183603"/>
          </a:xfrm>
          <a:prstGeom prst="rect">
            <a:avLst/>
          </a:prstGeom>
          <a:blipFill>
            <a:blip r:embed="rId5" cstate="print"/>
            <a:stretch>
              <a:fillRect/>
            </a:stretch>
          </a:blipFill>
        </p:spPr>
        <p:txBody>
          <a:bodyPr wrap="square" lIns="0" tIns="0" rIns="0" bIns="0" rtlCol="0"/>
          <a:lstStyle/>
          <a:p>
            <a:endParaRPr dirty="0"/>
          </a:p>
        </p:txBody>
      </p:sp>
      <p:sp>
        <p:nvSpPr>
          <p:cNvPr id="14" name="object 10">
            <a:extLst>
              <a:ext uri="{FF2B5EF4-FFF2-40B4-BE49-F238E27FC236}">
                <a16:creationId xmlns:a16="http://schemas.microsoft.com/office/drawing/2014/main" id="{57477CDD-3066-49BF-9425-A569F5F081E1}"/>
              </a:ext>
            </a:extLst>
          </p:cNvPr>
          <p:cNvSpPr/>
          <p:nvPr/>
        </p:nvSpPr>
        <p:spPr>
          <a:xfrm>
            <a:off x="362496" y="5153025"/>
            <a:ext cx="183603" cy="183603"/>
          </a:xfrm>
          <a:prstGeom prst="rect">
            <a:avLst/>
          </a:prstGeom>
          <a:blipFill>
            <a:blip r:embed="rId5" cstate="print"/>
            <a:stretch>
              <a:fillRect/>
            </a:stretch>
          </a:blipFill>
        </p:spPr>
        <p:txBody>
          <a:bodyPr wrap="square" lIns="0" tIns="0" rIns="0" bIns="0" rtlCol="0"/>
          <a:lstStyle/>
          <a:p>
            <a:endParaRPr dirty="0"/>
          </a:p>
        </p:txBody>
      </p:sp>
      <p:sp>
        <p:nvSpPr>
          <p:cNvPr id="15" name="object 10">
            <a:extLst>
              <a:ext uri="{FF2B5EF4-FFF2-40B4-BE49-F238E27FC236}">
                <a16:creationId xmlns:a16="http://schemas.microsoft.com/office/drawing/2014/main" id="{985E0EC9-FE38-47D0-A5CE-8D2186160FA5}"/>
              </a:ext>
            </a:extLst>
          </p:cNvPr>
          <p:cNvSpPr/>
          <p:nvPr/>
        </p:nvSpPr>
        <p:spPr>
          <a:xfrm>
            <a:off x="362496" y="6219825"/>
            <a:ext cx="183603" cy="183603"/>
          </a:xfrm>
          <a:prstGeom prst="rect">
            <a:avLst/>
          </a:prstGeom>
          <a:blipFill>
            <a:blip r:embed="rId5"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1305596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12215</TotalTime>
  <Words>1704</Words>
  <Application>Microsoft Office PowerPoint</Application>
  <PresentationFormat>Custom</PresentationFormat>
  <Paragraphs>92</Paragraphs>
  <Slides>15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Core Sans C 65 Bold</vt:lpstr>
      <vt:lpstr>Core Sans C 75</vt:lpstr>
      <vt:lpstr>CoreSansC-35Light</vt:lpstr>
      <vt:lpstr>CoreSansC-45Regular</vt:lpstr>
      <vt:lpstr>Office Theme</vt:lpstr>
      <vt:lpstr>PowerPoint Presentation</vt:lpstr>
      <vt:lpstr>So who is Ecoforce Global?</vt:lpstr>
      <vt:lpstr>PowerPoint Presentation</vt:lpstr>
      <vt:lpstr>The Solution? Plant trees. Billions of them!</vt:lpstr>
      <vt:lpstr>Our environment today...Our Challenge</vt:lpstr>
      <vt:lpstr>So how big is the opportunity? 3 Billion at least!</vt:lpstr>
      <vt:lpstr>So where will we plant these trees?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Charles</dc:creator>
  <cp:lastModifiedBy>research@ecoforceglobal.com</cp:lastModifiedBy>
  <cp:revision>52</cp:revision>
  <cp:lastPrinted>2021-04-26T23:42:20Z</cp:lastPrinted>
  <dcterms:created xsi:type="dcterms:W3CDTF">2021-02-17T04:18:35Z</dcterms:created>
  <dcterms:modified xsi:type="dcterms:W3CDTF">2021-09-14T22:16:49Z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2021-02-17T00:00:00Z</vt:filetime>
  </property>
  <property fmtid="{D5CDD505-2E9C-101B-9397-08002B2CF9AE}" pid="3" name="Creator">
    <vt:lpwstr>Adobe InDesign 16.0 (Macintosh)</vt:lpwstr>
  </property>
  <property fmtid="{D5CDD505-2E9C-101B-9397-08002B2CF9AE}" pid="4" name="LastSaved">
    <vt:filetime>2021-02-17T00:00:00Z</vt:filetime>
  </property>
</Properties>
</file>